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87" r:id="rId4"/>
    <p:sldId id="269" r:id="rId5"/>
    <p:sldId id="306" r:id="rId6"/>
    <p:sldId id="320" r:id="rId7"/>
    <p:sldId id="293" r:id="rId8"/>
    <p:sldId id="294" r:id="rId9"/>
    <p:sldId id="303" r:id="rId10"/>
    <p:sldId id="302" r:id="rId11"/>
    <p:sldId id="307" r:id="rId12"/>
    <p:sldId id="318" r:id="rId13"/>
    <p:sldId id="319" r:id="rId14"/>
    <p:sldId id="315" r:id="rId15"/>
    <p:sldId id="316" r:id="rId16"/>
    <p:sldId id="317" r:id="rId17"/>
    <p:sldId id="314" r:id="rId18"/>
    <p:sldId id="282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3F16-7C3D-4025-B289-36EF2E89D866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7C64-ABB5-4CA9-A17B-6C93B154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7C64-ABB5-4CA9-A17B-6C93B15459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35A95-F80E-4242-9D41-B69C3B455FF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CC217-BB14-4B96-B064-C197F6EEBBA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0"/>
            <a:ext cx="9144000" cy="1905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How(UAVs) are used in Disaster Management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676400"/>
            <a:ext cx="4267200" cy="26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5067300" cy="27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4086876" cy="228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UAV photogrammetric products include: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DSM / DTM (3D Models)</a:t>
            </a:r>
          </a:p>
          <a:p>
            <a:r>
              <a:rPr lang="en-US" dirty="0" err="1" smtClean="0"/>
              <a:t>Orthophoto</a:t>
            </a:r>
            <a:r>
              <a:rPr lang="en-US" dirty="0" smtClean="0"/>
              <a:t> (geospatially corrected aerial images)</a:t>
            </a:r>
          </a:p>
          <a:p>
            <a:r>
              <a:rPr lang="en-US" dirty="0" smtClean="0"/>
              <a:t>Contour Plans</a:t>
            </a:r>
          </a:p>
          <a:p>
            <a:r>
              <a:rPr lang="en-US" dirty="0" smtClean="0"/>
              <a:t>Topographic Maps</a:t>
            </a:r>
          </a:p>
          <a:p>
            <a:r>
              <a:rPr lang="en-US" dirty="0" smtClean="0"/>
              <a:t>High definition Digital Images.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UAV photogrammetric products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-Kubad\Desktop\dem-ov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810000" cy="1714500"/>
          </a:xfrm>
          <a:prstGeom prst="rect">
            <a:avLst/>
          </a:prstGeom>
          <a:noFill/>
        </p:spPr>
      </p:pic>
      <p:pic>
        <p:nvPicPr>
          <p:cNvPr id="3" name="Picture 2" descr="C:\Users\M-Kubad\Desktop\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853" y="1828800"/>
            <a:ext cx="3609473" cy="2057400"/>
          </a:xfrm>
          <a:prstGeom prst="rect">
            <a:avLst/>
          </a:prstGeom>
          <a:noFill/>
        </p:spPr>
      </p:pic>
      <p:pic>
        <p:nvPicPr>
          <p:cNvPr id="4" name="Picture 2" descr="C:\Users\M-Kubad\Desktop\style_comple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3657600"/>
            <a:ext cx="3143250" cy="2514600"/>
          </a:xfrm>
          <a:prstGeom prst="rect">
            <a:avLst/>
          </a:prstGeom>
          <a:noFill/>
        </p:spPr>
      </p:pic>
      <p:pic>
        <p:nvPicPr>
          <p:cNvPr id="5" name="Picture 2" descr="C:\Users\M-Kubad\Desktop\3D terrain_Daniel 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3810000" cy="21907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12954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Orthophoto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12954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Terrain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 (DTM)</a:t>
            </a:r>
            <a:b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Surface Model (DSM)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6172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Contour Line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9200" y="62484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3D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9067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Four phases of Disaster Management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M-Kubad\Desktop\OEM-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600200"/>
            <a:ext cx="56578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-Kubad\Desktop\x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67932"/>
            <a:ext cx="7315200" cy="47614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UAV Application in Disaster Management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0198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UAVs – Preparedness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89995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UAVs can assist in many areas of pre-disaster preparedness and planning: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* Mapping, determining hazard areas, evacuation    routes and safe zones </a:t>
            </a:r>
          </a:p>
          <a:p>
            <a:r>
              <a:rPr lang="en-US" sz="2800" dirty="0" smtClean="0"/>
              <a:t>* Determine locations for pre-placement and deployment of resources </a:t>
            </a:r>
          </a:p>
          <a:p>
            <a:r>
              <a:rPr lang="en-US" sz="2800" dirty="0" smtClean="0"/>
              <a:t>* Preplanning and familiarization for tactical and strategic responses </a:t>
            </a:r>
          </a:p>
          <a:p>
            <a:r>
              <a:rPr lang="en-US" sz="2800" dirty="0" smtClean="0"/>
              <a:t>* Support of training and exercise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4876800" cy="85648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UAVs - Response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UAVs can support many missions during the Response Phase of a disaster including: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* Provide real time situational awareness including locations of threats and hazards</a:t>
            </a:r>
          </a:p>
          <a:p>
            <a:r>
              <a:rPr lang="en-US" sz="2800" dirty="0" smtClean="0"/>
              <a:t>* Survey damaged or assess conditions in inaccessible disaster</a:t>
            </a:r>
            <a:r>
              <a:rPr lang="en-US" sz="2800" b="1" dirty="0" smtClean="0"/>
              <a:t> </a:t>
            </a:r>
            <a:r>
              <a:rPr lang="en-US" sz="2800" dirty="0" smtClean="0"/>
              <a:t>areas</a:t>
            </a:r>
          </a:p>
          <a:p>
            <a:r>
              <a:rPr lang="en-US" sz="2800" dirty="0" smtClean="0"/>
              <a:t>* Determine status of roads and critical infrastructure </a:t>
            </a:r>
          </a:p>
          <a:p>
            <a:r>
              <a:rPr lang="en-US" sz="2800" dirty="0" smtClean="0"/>
              <a:t>* Provide geospatial references and navigation </a:t>
            </a:r>
          </a:p>
          <a:p>
            <a:r>
              <a:rPr lang="en-US" sz="2800" dirty="0" smtClean="0"/>
              <a:t>* Monitor response operations and its effectiveness </a:t>
            </a:r>
          </a:p>
          <a:p>
            <a:r>
              <a:rPr lang="en-US" sz="2800" dirty="0" smtClean="0"/>
              <a:t>* Assist Search and Rescue Operations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4724400" cy="7802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UAVs - Recovery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18595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Recovery Phase is historically the longest phase of a disaster response: </a:t>
            </a:r>
          </a:p>
          <a:p>
            <a:endParaRPr lang="en-US" sz="2800" b="1" dirty="0" smtClean="0"/>
          </a:p>
          <a:p>
            <a:r>
              <a:rPr lang="en-US" sz="2800" dirty="0" smtClean="0"/>
              <a:t>* Survey damaged areas and structures </a:t>
            </a:r>
          </a:p>
          <a:p>
            <a:r>
              <a:rPr lang="en-US" sz="2800" dirty="0" smtClean="0"/>
              <a:t>* Provide geospatial references and navigation </a:t>
            </a:r>
          </a:p>
          <a:p>
            <a:r>
              <a:rPr lang="en-US" sz="2800" dirty="0" smtClean="0"/>
              <a:t>* Determine status of roads and critical infrastructure </a:t>
            </a:r>
          </a:p>
          <a:p>
            <a:r>
              <a:rPr lang="en-US" sz="2800" dirty="0" smtClean="0"/>
              <a:t>* Monitor recovery operations and effectiveness </a:t>
            </a:r>
          </a:p>
          <a:p>
            <a:r>
              <a:rPr lang="en-US" sz="2800" dirty="0" smtClean="0"/>
              <a:t>* Monitor the movement of persons, vehicles and resources </a:t>
            </a:r>
          </a:p>
          <a:p>
            <a:r>
              <a:rPr lang="en-US" sz="2800" dirty="0" smtClean="0"/>
              <a:t>* Provide support for security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638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UAVs - Mitigation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b="1" dirty="0" smtClean="0"/>
              <a:t>UAVs have many applications that can assist authorities in mitigation efforts: </a:t>
            </a:r>
          </a:p>
          <a:p>
            <a:endParaRPr lang="en-US" sz="2800" b="1" dirty="0" smtClean="0"/>
          </a:p>
          <a:p>
            <a:r>
              <a:rPr lang="en-US" sz="2800" dirty="0" smtClean="0"/>
              <a:t>* Surveying new land for settlement</a:t>
            </a:r>
          </a:p>
          <a:p>
            <a:r>
              <a:rPr lang="en-US" sz="2800" dirty="0" smtClean="0"/>
              <a:t>* Monitoring snow melt, storm runoff to prevent flooding </a:t>
            </a:r>
          </a:p>
          <a:p>
            <a:r>
              <a:rPr lang="en-US" sz="2800" dirty="0" smtClean="0"/>
              <a:t>* Determine status of transportation routes</a:t>
            </a:r>
          </a:p>
          <a:p>
            <a:pPr>
              <a:buNone/>
            </a:pPr>
            <a:r>
              <a:rPr lang="en-US" sz="2800" dirty="0" smtClean="0"/>
              <a:t>* preparation of maps and documents for pre-disaster conditions.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4114800" cy="1295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Conclusion</a:t>
            </a:r>
            <a:br>
              <a:rPr lang="en-US" sz="4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- UAVs can save lives, property, </a:t>
            </a:r>
          </a:p>
          <a:p>
            <a:pPr>
              <a:buNone/>
            </a:pPr>
            <a:r>
              <a:rPr lang="en-US" dirty="0" smtClean="0"/>
              <a:t>   - UAVs are a reasonably low cost solution for disaster management</a:t>
            </a:r>
          </a:p>
          <a:p>
            <a:pPr>
              <a:buNone/>
            </a:pPr>
            <a:r>
              <a:rPr lang="en-US" dirty="0" smtClean="0"/>
              <a:t>   - UAV data are used to create </a:t>
            </a:r>
            <a:r>
              <a:rPr lang="en-US" dirty="0" smtClean="0">
                <a:latin typeface="+mj-lt"/>
              </a:rPr>
              <a:t>3D</a:t>
            </a:r>
            <a:r>
              <a:rPr lang="en-US" dirty="0" smtClean="0"/>
              <a:t> models, when compared with historical data, offers new perspectives of the extent of the damage.</a:t>
            </a:r>
          </a:p>
          <a:p>
            <a:pPr>
              <a:buNone/>
            </a:pPr>
            <a:r>
              <a:rPr lang="en-US" dirty="0" smtClean="0"/>
              <a:t>    - UAV data are used in planning, construction for new settlements.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91361"/>
            <a:ext cx="777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THANK YOU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What is UAV?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UAV (Unmanned Aerial Vehicle):</a:t>
            </a:r>
          </a:p>
          <a:p>
            <a:pPr>
              <a:buNone/>
            </a:pPr>
            <a:r>
              <a:rPr lang="en-US" sz="4000" dirty="0" smtClean="0"/>
              <a:t>   Is a type of an aircraft that operates with out human pilot on board. UAV can be </a:t>
            </a:r>
            <a:r>
              <a:rPr lang="en-US" sz="4000" b="1" i="1" dirty="0" smtClean="0"/>
              <a:t>remote controlled aircraft</a:t>
            </a:r>
            <a:r>
              <a:rPr lang="en-US" sz="4000" dirty="0" smtClean="0"/>
              <a:t>, or can fly </a:t>
            </a:r>
            <a:r>
              <a:rPr lang="en-US" sz="4000" b="1" i="1" dirty="0" smtClean="0"/>
              <a:t>autonomously</a:t>
            </a:r>
            <a:r>
              <a:rPr lang="en-US" sz="4000" dirty="0" smtClean="0"/>
              <a:t> based on preprogrammed flight plan.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3200400"/>
            <a:ext cx="20574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Flight planning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409700"/>
            <a:ext cx="40481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30544"/>
            <a:ext cx="3314700" cy="21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07508"/>
            <a:ext cx="3124200" cy="27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76800" y="83373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Remotely controlled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143000" y="605135"/>
            <a:ext cx="2057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Autonomous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4191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Types of UAV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06963"/>
          </a:xfrm>
        </p:spPr>
        <p:txBody>
          <a:bodyPr/>
          <a:lstStyle/>
          <a:p>
            <a:r>
              <a:rPr lang="en-US" b="1" i="1" dirty="0" smtClean="0"/>
              <a:t>Rotary wings</a:t>
            </a:r>
          </a:p>
          <a:p>
            <a:r>
              <a:rPr lang="en-US" dirty="0" smtClean="0"/>
              <a:t>Uses 2 or more rotating blades that revolve around fixed mast to generate the lift</a:t>
            </a:r>
          </a:p>
          <a:p>
            <a:endParaRPr lang="en-US" dirty="0" smtClean="0"/>
          </a:p>
        </p:txBody>
      </p:sp>
      <p:pic>
        <p:nvPicPr>
          <p:cNvPr id="5" name="Picture 2" descr="C:\Users\M-Kubad\Desktop\3043109187_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3243648" cy="2250281"/>
          </a:xfrm>
          <a:prstGeom prst="rect">
            <a:avLst/>
          </a:prstGeom>
          <a:noFill/>
        </p:spPr>
      </p:pic>
      <p:pic>
        <p:nvPicPr>
          <p:cNvPr id="4" name="Picture 2" descr="C:\Users\M-Kubad\Desktop\672010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428429" cy="257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images of ebee ua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5410200" cy="2756790"/>
          </a:xfr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  <a:latin typeface="+mn-lt"/>
              </a:rPr>
              <a:t>Fixed wing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Uses a fixed wing like normal airplane to provide the lift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009255" cy="18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-Kubad\Desktop\e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648200"/>
            <a:ext cx="32670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UAV</a:t>
            </a:r>
            <a:r>
              <a:rPr lang="en-US" sz="5400" dirty="0" smtClean="0">
                <a:latin typeface="Alfredo Heavy Hollow Wide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Specification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419600"/>
          </a:xfrm>
        </p:spPr>
        <p:txBody>
          <a:bodyPr/>
          <a:lstStyle/>
          <a:p>
            <a:pPr lvl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eBee</a:t>
            </a:r>
            <a:r>
              <a:rPr lang="en-US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Plus </a:t>
            </a:r>
            <a:r>
              <a:rPr lang="en-US" sz="2400" b="1" dirty="0" err="1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SenseFly</a:t>
            </a:r>
            <a:r>
              <a:rPr lang="en-US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UAV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1.1 kg weight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Wingspan 110cm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km radio link range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45 minute maximum flight time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Payload consists of sensors, wireless communication equipment,  RTK/PPK system for positioning (accuracy 3-5cm) 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 descr="C:\Users\M-Kubad\Desktop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606050" cy="193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350838"/>
            <a:ext cx="5105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Mapping Sensors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M-Kubad\Desktop\soda-camer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600" y="762000"/>
            <a:ext cx="3105150" cy="2228850"/>
          </a:xfrm>
          <a:prstGeom prst="rect">
            <a:avLst/>
          </a:prstGeom>
          <a:noFill/>
        </p:spPr>
      </p:pic>
      <p:pic>
        <p:nvPicPr>
          <p:cNvPr id="3" name="Picture 2" descr="C:\Users\M-Kubad\Desktop\645d25334b218df1421ebcf4a8e3576d--gimbal-aerial-photogra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954037" cy="4381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2819400"/>
            <a:ext cx="487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/>
              <a:t>1-Digital Camera</a:t>
            </a:r>
          </a:p>
          <a:p>
            <a:pPr>
              <a:buNone/>
            </a:pPr>
            <a:r>
              <a:rPr lang="en-US" sz="2400" dirty="0" smtClean="0"/>
              <a:t> Used for day operation they include video camera and high definition photographic equipment.</a:t>
            </a:r>
          </a:p>
        </p:txBody>
      </p:sp>
      <p:pic>
        <p:nvPicPr>
          <p:cNvPr id="7" name="Picture 2" descr="C:\Users\M-Kubad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953000"/>
            <a:ext cx="3369733" cy="1749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images of infrared sensor mounted on u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199"/>
            <a:ext cx="3048001" cy="3048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6858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u="sng" dirty="0" smtClean="0"/>
              <a:t>2-</a:t>
            </a:r>
            <a:r>
              <a:rPr lang="en-US" dirty="0" smtClean="0"/>
              <a:t> </a:t>
            </a:r>
            <a:r>
              <a:rPr lang="en-US" sz="3200" b="1" i="1" u="sng" dirty="0" smtClean="0"/>
              <a:t>Infrared sensors: </a:t>
            </a:r>
          </a:p>
          <a:p>
            <a:r>
              <a:rPr lang="en-US" sz="2800" dirty="0" smtClean="0"/>
              <a:t>They are used for night vision, and heat sensing.</a:t>
            </a:r>
            <a:endParaRPr lang="en-US" sz="2000" dirty="0"/>
          </a:p>
        </p:txBody>
      </p:sp>
      <p:pic>
        <p:nvPicPr>
          <p:cNvPr id="1026" name="Picture 2" descr="C:\Users\M-Kubad\Desktop\flir-thermal-camera-gyro-stabilized-IR-zoom-gimbal-turret-ball-for-aerial-airborne-quad-multi-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7086600" cy="289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-Kubad\Desktop\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80892"/>
            <a:ext cx="3486637" cy="2029108"/>
          </a:xfrm>
          <a:prstGeom prst="rect">
            <a:avLst/>
          </a:prstGeom>
          <a:noFill/>
        </p:spPr>
      </p:pic>
      <p:pic>
        <p:nvPicPr>
          <p:cNvPr id="1026" name="Picture 2" descr="C:\Users\M-Kubad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396" y="1205791"/>
            <a:ext cx="2562604" cy="29852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  <a:latin typeface="+mn-lt"/>
              </a:rPr>
              <a:t>3-Light Detection And Ranging (</a:t>
            </a:r>
            <a:r>
              <a:rPr lang="en-US" sz="3200" b="1" i="1" u="sng" dirty="0" err="1" smtClean="0">
                <a:solidFill>
                  <a:schemeClr val="tx1"/>
                </a:solidFill>
                <a:latin typeface="+mn-lt"/>
              </a:rPr>
              <a:t>LiDA</a:t>
            </a:r>
            <a:r>
              <a:rPr lang="en-US" sz="3200" b="1" i="1" u="sng" dirty="0" err="1" smtClean="0">
                <a:solidFill>
                  <a:schemeClr val="tx1"/>
                </a:solidFill>
              </a:rPr>
              <a:t>R</a:t>
            </a:r>
            <a:r>
              <a:rPr lang="en-US" sz="3200" b="1" i="1" u="sng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3200" b="1" i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962400"/>
            <a:ext cx="77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 </a:t>
            </a:r>
            <a:r>
              <a:rPr lang="en-US" sz="3200" dirty="0" smtClean="0"/>
              <a:t>A surveying tool used for creating point cloud and digital elevation models of the ground.</a:t>
            </a:r>
          </a:p>
          <a:p>
            <a:r>
              <a:rPr lang="en-US" sz="2000" dirty="0" smtClean="0"/>
              <a:t>(Point cloud is a set of data points in 3D coordinates, represents the external surface of the object)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857</TotalTime>
  <Words>492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How(UAVs) are used in Disaster Management</vt:lpstr>
      <vt:lpstr>What is UAV?</vt:lpstr>
      <vt:lpstr>Flight planning</vt:lpstr>
      <vt:lpstr>Types of UAV</vt:lpstr>
      <vt:lpstr>Fixed wing: Uses a fixed wing like normal airplane to provide the lift</vt:lpstr>
      <vt:lpstr>UAV Specification</vt:lpstr>
      <vt:lpstr>Mapping Sensors</vt:lpstr>
      <vt:lpstr>Slide 8</vt:lpstr>
      <vt:lpstr>3-Light Detection And Ranging (LiDAR)</vt:lpstr>
      <vt:lpstr>UAV photogrammetric products include:</vt:lpstr>
      <vt:lpstr>UAV photogrammetric products</vt:lpstr>
      <vt:lpstr>Four phases of Disaster Management </vt:lpstr>
      <vt:lpstr>UAV Application in Disaster Management</vt:lpstr>
      <vt:lpstr>UAVs – Preparedness </vt:lpstr>
      <vt:lpstr>UAVs - Response </vt:lpstr>
      <vt:lpstr>UAVs - Recovery </vt:lpstr>
      <vt:lpstr>UAVs - Mitigation </vt:lpstr>
      <vt:lpstr>Conclusion  </vt:lpstr>
      <vt:lpstr>Slide 19</vt:lpstr>
    </vt:vector>
  </TitlesOfParts>
  <Company>Updatesofts Forums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for risk management.</dc:title>
  <dc:creator>M-Kubad</dc:creator>
  <cp:lastModifiedBy>M-Kubad</cp:lastModifiedBy>
  <cp:revision>202</cp:revision>
  <dcterms:created xsi:type="dcterms:W3CDTF">2017-12-18T06:21:29Z</dcterms:created>
  <dcterms:modified xsi:type="dcterms:W3CDTF">2018-02-26T12:01:16Z</dcterms:modified>
</cp:coreProperties>
</file>