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3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AE1F6-1CDE-479F-B632-A7F94166337E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441F6-AF5D-40E2-8CD7-C7F6E9AAF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6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1FA34-83D6-43C7-814D-2DA8E85E45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7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0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7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3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0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F3C7-3DF0-4259-A5E6-BC878BB01EED}" type="datetimeFigureOut">
              <a:rPr lang="en-US" smtClean="0"/>
              <a:t>02/27/2018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5814-0C6C-43D4-AABB-94A624BE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9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Trends in </a:t>
            </a:r>
            <a:r>
              <a:rPr lang="en-US" dirty="0" err="1" smtClean="0"/>
              <a:t>IoT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5G, SDN, NFV and Slicing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Tara Yahiya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  Computer Science &amp; Engineering Dept.</a:t>
            </a:r>
          </a:p>
          <a:p>
            <a:r>
              <a:rPr lang="en-US" dirty="0" smtClean="0"/>
              <a:t>t.ibrahim1@ukh.edu.krd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214" y="1690688"/>
            <a:ext cx="8032804" cy="495321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 in </a:t>
            </a:r>
            <a:r>
              <a:rPr lang="en-US" dirty="0" err="1" smtClean="0"/>
              <a:t>IoT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ECD9-92E4-412D-ABEA-996A260A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93" y="-21263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Current Trend in </a:t>
            </a:r>
            <a:r>
              <a:rPr lang="en-GB" dirty="0" err="1" smtClean="0"/>
              <a:t>IoT</a:t>
            </a:r>
            <a:r>
              <a:rPr lang="en-GB" dirty="0" smtClean="0"/>
              <a:t> (2)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E48D42-FCF9-4EDF-B750-5322C95A24EB}"/>
              </a:ext>
            </a:extLst>
          </p:cNvPr>
          <p:cNvGrpSpPr/>
          <p:nvPr/>
        </p:nvGrpSpPr>
        <p:grpSpPr>
          <a:xfrm>
            <a:off x="765507" y="1417639"/>
            <a:ext cx="10308893" cy="4756778"/>
            <a:chOff x="2455940" y="1531683"/>
            <a:chExt cx="7429064" cy="471482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F0504BA-207F-4D66-8191-C5F1EF46512C}"/>
                </a:ext>
              </a:extLst>
            </p:cNvPr>
            <p:cNvGrpSpPr/>
            <p:nvPr/>
          </p:nvGrpSpPr>
          <p:grpSpPr>
            <a:xfrm>
              <a:off x="2455940" y="1690688"/>
              <a:ext cx="6922260" cy="4383790"/>
              <a:chOff x="2222994" y="1903412"/>
              <a:chExt cx="4951529" cy="3363180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9878C6B-E798-4C0B-AAA6-26BC14F707B5}"/>
                  </a:ext>
                </a:extLst>
              </p:cNvPr>
              <p:cNvCxnSpPr/>
              <p:nvPr/>
            </p:nvCxnSpPr>
            <p:spPr>
              <a:xfrm flipH="1" flipV="1">
                <a:off x="2222994" y="3851031"/>
                <a:ext cx="2463306" cy="8792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255C2AF-1176-49D6-910E-D1194E46602E}"/>
                  </a:ext>
                </a:extLst>
              </p:cNvPr>
              <p:cNvCxnSpPr/>
              <p:nvPr/>
            </p:nvCxnSpPr>
            <p:spPr>
              <a:xfrm flipV="1">
                <a:off x="4664319" y="2481392"/>
                <a:ext cx="1679331" cy="1369639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5D9CF69B-D923-4833-9433-165FF302B349}"/>
                  </a:ext>
                </a:extLst>
              </p:cNvPr>
              <p:cNvCxnSpPr/>
              <p:nvPr/>
            </p:nvCxnSpPr>
            <p:spPr>
              <a:xfrm>
                <a:off x="4664319" y="3859823"/>
                <a:ext cx="2510204" cy="0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42911037-23F0-4BD0-BF76-F52CCCCE3E1C}"/>
                  </a:ext>
                </a:extLst>
              </p:cNvPr>
              <p:cNvCxnSpPr/>
              <p:nvPr/>
            </p:nvCxnSpPr>
            <p:spPr>
              <a:xfrm flipH="1">
                <a:off x="4176346" y="3859823"/>
                <a:ext cx="487973" cy="1406769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E7F6B23B-CB9E-4897-9BE6-ED46661428D3}"/>
                  </a:ext>
                </a:extLst>
              </p:cNvPr>
              <p:cNvCxnSpPr/>
              <p:nvPr/>
            </p:nvCxnSpPr>
            <p:spPr>
              <a:xfrm flipV="1">
                <a:off x="4686301" y="1903412"/>
                <a:ext cx="61545" cy="1947618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F1100B-1C8B-45E9-AF74-882563C0DCF8}"/>
                  </a:ext>
                </a:extLst>
              </p:cNvPr>
              <p:cNvSpPr/>
              <p:nvPr/>
            </p:nvSpPr>
            <p:spPr>
              <a:xfrm>
                <a:off x="4539029" y="3724031"/>
                <a:ext cx="272561" cy="271581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33"/>
              </a:p>
            </p:txBody>
          </p:sp>
        </p:grpSp>
        <p:grpSp>
          <p:nvGrpSpPr>
            <p:cNvPr id="5" name="组合 15">
              <a:extLst>
                <a:ext uri="{FF2B5EF4-FFF2-40B4-BE49-F238E27FC236}">
                  <a16:creationId xmlns:a16="http://schemas.microsoft.com/office/drawing/2014/main" id="{504C7520-899E-495C-9418-5C3B349537F2}"/>
                </a:ext>
              </a:extLst>
            </p:cNvPr>
            <p:cNvGrpSpPr/>
            <p:nvPr/>
          </p:nvGrpSpPr>
          <p:grpSpPr>
            <a:xfrm flipH="1">
              <a:off x="4850584" y="4362090"/>
              <a:ext cx="463434" cy="494147"/>
              <a:chOff x="1813361" y="5218504"/>
              <a:chExt cx="881272" cy="869172"/>
            </a:xfrm>
            <a:solidFill>
              <a:schemeClr val="tx1"/>
            </a:solidFill>
          </p:grpSpPr>
          <p:sp>
            <p:nvSpPr>
              <p:cNvPr id="22" name="Freeform 37">
                <a:extLst>
                  <a:ext uri="{FF2B5EF4-FFF2-40B4-BE49-F238E27FC236}">
                    <a16:creationId xmlns:a16="http://schemas.microsoft.com/office/drawing/2014/main" id="{544B34EE-4CEF-4948-9E60-FB6994CC3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9264" y="5218504"/>
                <a:ext cx="205369" cy="223915"/>
              </a:xfrm>
              <a:custGeom>
                <a:avLst/>
                <a:gdLst/>
                <a:ahLst/>
                <a:cxnLst>
                  <a:cxn ang="0">
                    <a:pos x="241" y="331"/>
                  </a:cxn>
                  <a:cxn ang="0">
                    <a:pos x="251" y="336"/>
                  </a:cxn>
                  <a:cxn ang="0">
                    <a:pos x="293" y="339"/>
                  </a:cxn>
                  <a:cxn ang="0">
                    <a:pos x="303" y="336"/>
                  </a:cxn>
                  <a:cxn ang="0">
                    <a:pos x="308" y="331"/>
                  </a:cxn>
                  <a:cxn ang="0">
                    <a:pos x="310" y="324"/>
                  </a:cxn>
                  <a:cxn ang="0">
                    <a:pos x="307" y="263"/>
                  </a:cxn>
                  <a:cxn ang="0">
                    <a:pos x="293" y="206"/>
                  </a:cxn>
                  <a:cxn ang="0">
                    <a:pos x="268" y="152"/>
                  </a:cxn>
                  <a:cxn ang="0">
                    <a:pos x="232" y="103"/>
                  </a:cxn>
                  <a:cxn ang="0">
                    <a:pos x="221" y="90"/>
                  </a:cxn>
                  <a:cxn ang="0">
                    <a:pos x="199" y="71"/>
                  </a:cxn>
                  <a:cxn ang="0">
                    <a:pos x="153" y="39"/>
                  </a:cxn>
                  <a:cxn ang="0">
                    <a:pos x="103" y="17"/>
                  </a:cxn>
                  <a:cxn ang="0">
                    <a:pos x="47" y="4"/>
                  </a:cxn>
                  <a:cxn ang="0">
                    <a:pos x="18" y="0"/>
                  </a:cxn>
                  <a:cxn ang="0">
                    <a:pos x="6" y="5"/>
                  </a:cxn>
                  <a:cxn ang="0">
                    <a:pos x="1" y="15"/>
                  </a:cxn>
                  <a:cxn ang="0">
                    <a:pos x="0" y="58"/>
                  </a:cxn>
                  <a:cxn ang="0">
                    <a:pos x="5" y="69"/>
                  </a:cxn>
                  <a:cxn ang="0">
                    <a:pos x="10" y="73"/>
                  </a:cxn>
                  <a:cxn ang="0">
                    <a:pos x="15" y="73"/>
                  </a:cxn>
                  <a:cxn ang="0">
                    <a:pos x="59" y="80"/>
                  </a:cxn>
                  <a:cxn ang="0">
                    <a:pos x="99" y="93"/>
                  </a:cxn>
                  <a:cxn ang="0">
                    <a:pos x="136" y="113"/>
                  </a:cxn>
                  <a:cxn ang="0">
                    <a:pos x="168" y="142"/>
                  </a:cxn>
                  <a:cxn ang="0">
                    <a:pos x="178" y="152"/>
                  </a:cxn>
                  <a:cxn ang="0">
                    <a:pos x="194" y="169"/>
                  </a:cxn>
                  <a:cxn ang="0">
                    <a:pos x="216" y="208"/>
                  </a:cxn>
                  <a:cxn ang="0">
                    <a:pos x="231" y="252"/>
                  </a:cxn>
                  <a:cxn ang="0">
                    <a:pos x="237" y="297"/>
                  </a:cxn>
                  <a:cxn ang="0">
                    <a:pos x="236" y="319"/>
                  </a:cxn>
                  <a:cxn ang="0">
                    <a:pos x="241" y="331"/>
                  </a:cxn>
                </a:cxnLst>
                <a:rect l="0" t="0" r="r" b="b"/>
                <a:pathLst>
                  <a:path w="310" h="339">
                    <a:moveTo>
                      <a:pt x="241" y="331"/>
                    </a:moveTo>
                    <a:lnTo>
                      <a:pt x="241" y="331"/>
                    </a:lnTo>
                    <a:lnTo>
                      <a:pt x="246" y="334"/>
                    </a:lnTo>
                    <a:lnTo>
                      <a:pt x="251" y="336"/>
                    </a:lnTo>
                    <a:lnTo>
                      <a:pt x="293" y="339"/>
                    </a:lnTo>
                    <a:lnTo>
                      <a:pt x="293" y="339"/>
                    </a:lnTo>
                    <a:lnTo>
                      <a:pt x="298" y="338"/>
                    </a:lnTo>
                    <a:lnTo>
                      <a:pt x="303" y="336"/>
                    </a:lnTo>
                    <a:lnTo>
                      <a:pt x="303" y="336"/>
                    </a:lnTo>
                    <a:lnTo>
                      <a:pt x="308" y="331"/>
                    </a:lnTo>
                    <a:lnTo>
                      <a:pt x="310" y="324"/>
                    </a:lnTo>
                    <a:lnTo>
                      <a:pt x="310" y="324"/>
                    </a:lnTo>
                    <a:lnTo>
                      <a:pt x="310" y="294"/>
                    </a:lnTo>
                    <a:lnTo>
                      <a:pt x="307" y="263"/>
                    </a:lnTo>
                    <a:lnTo>
                      <a:pt x="302" y="235"/>
                    </a:lnTo>
                    <a:lnTo>
                      <a:pt x="293" y="206"/>
                    </a:lnTo>
                    <a:lnTo>
                      <a:pt x="281" y="179"/>
                    </a:lnTo>
                    <a:lnTo>
                      <a:pt x="268" y="152"/>
                    </a:lnTo>
                    <a:lnTo>
                      <a:pt x="253" y="127"/>
                    </a:lnTo>
                    <a:lnTo>
                      <a:pt x="232" y="103"/>
                    </a:lnTo>
                    <a:lnTo>
                      <a:pt x="232" y="103"/>
                    </a:lnTo>
                    <a:lnTo>
                      <a:pt x="221" y="90"/>
                    </a:lnTo>
                    <a:lnTo>
                      <a:pt x="221" y="90"/>
                    </a:lnTo>
                    <a:lnTo>
                      <a:pt x="199" y="71"/>
                    </a:lnTo>
                    <a:lnTo>
                      <a:pt x="177" y="54"/>
                    </a:lnTo>
                    <a:lnTo>
                      <a:pt x="153" y="39"/>
                    </a:lnTo>
                    <a:lnTo>
                      <a:pt x="128" y="27"/>
                    </a:lnTo>
                    <a:lnTo>
                      <a:pt x="103" y="17"/>
                    </a:lnTo>
                    <a:lnTo>
                      <a:pt x="76" y="9"/>
                    </a:lnTo>
                    <a:lnTo>
                      <a:pt x="47" y="4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3" y="2"/>
                    </a:lnTo>
                    <a:lnTo>
                      <a:pt x="6" y="5"/>
                    </a:lnTo>
                    <a:lnTo>
                      <a:pt x="3" y="10"/>
                    </a:lnTo>
                    <a:lnTo>
                      <a:pt x="1" y="15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1" y="63"/>
                    </a:lnTo>
                    <a:lnTo>
                      <a:pt x="5" y="69"/>
                    </a:lnTo>
                    <a:lnTo>
                      <a:pt x="5" y="69"/>
                    </a:lnTo>
                    <a:lnTo>
                      <a:pt x="10" y="73"/>
                    </a:lnTo>
                    <a:lnTo>
                      <a:pt x="15" y="73"/>
                    </a:lnTo>
                    <a:lnTo>
                      <a:pt x="15" y="73"/>
                    </a:lnTo>
                    <a:lnTo>
                      <a:pt x="37" y="76"/>
                    </a:lnTo>
                    <a:lnTo>
                      <a:pt x="59" y="80"/>
                    </a:lnTo>
                    <a:lnTo>
                      <a:pt x="79" y="85"/>
                    </a:lnTo>
                    <a:lnTo>
                      <a:pt x="99" y="93"/>
                    </a:lnTo>
                    <a:lnTo>
                      <a:pt x="118" y="103"/>
                    </a:lnTo>
                    <a:lnTo>
                      <a:pt x="136" y="113"/>
                    </a:lnTo>
                    <a:lnTo>
                      <a:pt x="153" y="127"/>
                    </a:lnTo>
                    <a:lnTo>
                      <a:pt x="168" y="142"/>
                    </a:lnTo>
                    <a:lnTo>
                      <a:pt x="168" y="142"/>
                    </a:lnTo>
                    <a:lnTo>
                      <a:pt x="178" y="152"/>
                    </a:lnTo>
                    <a:lnTo>
                      <a:pt x="178" y="152"/>
                    </a:lnTo>
                    <a:lnTo>
                      <a:pt x="194" y="169"/>
                    </a:lnTo>
                    <a:lnTo>
                      <a:pt x="205" y="189"/>
                    </a:lnTo>
                    <a:lnTo>
                      <a:pt x="216" y="208"/>
                    </a:lnTo>
                    <a:lnTo>
                      <a:pt x="224" y="230"/>
                    </a:lnTo>
                    <a:lnTo>
                      <a:pt x="231" y="252"/>
                    </a:lnTo>
                    <a:lnTo>
                      <a:pt x="234" y="274"/>
                    </a:lnTo>
                    <a:lnTo>
                      <a:pt x="237" y="297"/>
                    </a:lnTo>
                    <a:lnTo>
                      <a:pt x="236" y="319"/>
                    </a:lnTo>
                    <a:lnTo>
                      <a:pt x="236" y="319"/>
                    </a:lnTo>
                    <a:lnTo>
                      <a:pt x="237" y="326"/>
                    </a:lnTo>
                    <a:lnTo>
                      <a:pt x="241" y="331"/>
                    </a:lnTo>
                    <a:lnTo>
                      <a:pt x="241" y="3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38">
                <a:extLst>
                  <a:ext uri="{FF2B5EF4-FFF2-40B4-BE49-F238E27FC236}">
                    <a16:creationId xmlns:a16="http://schemas.microsoft.com/office/drawing/2014/main" id="{B8045646-398E-4764-8279-5502CE4A1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916" y="5301976"/>
                <a:ext cx="120571" cy="127195"/>
              </a:xfrm>
              <a:custGeom>
                <a:avLst/>
                <a:gdLst/>
                <a:ahLst/>
                <a:cxnLst>
                  <a:cxn ang="0">
                    <a:pos x="131" y="49"/>
                  </a:cxn>
                  <a:cxn ang="0">
                    <a:pos x="131" y="49"/>
                  </a:cxn>
                  <a:cxn ang="0">
                    <a:pos x="119" y="39"/>
                  </a:cxn>
                  <a:cxn ang="0">
                    <a:pos x="106" y="29"/>
                  </a:cxn>
                  <a:cxn ang="0">
                    <a:pos x="92" y="22"/>
                  </a:cxn>
                  <a:cxn ang="0">
                    <a:pos x="79" y="13"/>
                  </a:cxn>
                  <a:cxn ang="0">
                    <a:pos x="64" y="8"/>
                  </a:cxn>
                  <a:cxn ang="0">
                    <a:pos x="49" y="5"/>
                  </a:cxn>
                  <a:cxn ang="0">
                    <a:pos x="33" y="2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1" y="2"/>
                  </a:cxn>
                  <a:cxn ang="0">
                    <a:pos x="6" y="5"/>
                  </a:cxn>
                  <a:cxn ang="0">
                    <a:pos x="3" y="8"/>
                  </a:cxn>
                  <a:cxn ang="0">
                    <a:pos x="1" y="15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1" y="62"/>
                  </a:cxn>
                  <a:cxn ang="0">
                    <a:pos x="5" y="67"/>
                  </a:cxn>
                  <a:cxn ang="0">
                    <a:pos x="5" y="67"/>
                  </a:cxn>
                  <a:cxn ang="0">
                    <a:pos x="10" y="71"/>
                  </a:cxn>
                  <a:cxn ang="0">
                    <a:pos x="15" y="72"/>
                  </a:cxn>
                  <a:cxn ang="0">
                    <a:pos x="15" y="72"/>
                  </a:cxn>
                  <a:cxn ang="0">
                    <a:pos x="33" y="76"/>
                  </a:cxn>
                  <a:cxn ang="0">
                    <a:pos x="50" y="81"/>
                  </a:cxn>
                  <a:cxn ang="0">
                    <a:pos x="65" y="89"/>
                  </a:cxn>
                  <a:cxn ang="0">
                    <a:pos x="79" y="101"/>
                  </a:cxn>
                  <a:cxn ang="0">
                    <a:pos x="79" y="101"/>
                  </a:cxn>
                  <a:cxn ang="0">
                    <a:pos x="82" y="104"/>
                  </a:cxn>
                  <a:cxn ang="0">
                    <a:pos x="82" y="104"/>
                  </a:cxn>
                  <a:cxn ang="0">
                    <a:pos x="94" y="120"/>
                  </a:cxn>
                  <a:cxn ang="0">
                    <a:pos x="101" y="136"/>
                  </a:cxn>
                  <a:cxn ang="0">
                    <a:pos x="106" y="155"/>
                  </a:cxn>
                  <a:cxn ang="0">
                    <a:pos x="108" y="174"/>
                  </a:cxn>
                  <a:cxn ang="0">
                    <a:pos x="108" y="174"/>
                  </a:cxn>
                  <a:cxn ang="0">
                    <a:pos x="108" y="180"/>
                  </a:cxn>
                  <a:cxn ang="0">
                    <a:pos x="111" y="185"/>
                  </a:cxn>
                  <a:cxn ang="0">
                    <a:pos x="111" y="185"/>
                  </a:cxn>
                  <a:cxn ang="0">
                    <a:pos x="116" y="189"/>
                  </a:cxn>
                  <a:cxn ang="0">
                    <a:pos x="121" y="190"/>
                  </a:cxn>
                  <a:cxn ang="0">
                    <a:pos x="163" y="192"/>
                  </a:cxn>
                  <a:cxn ang="0">
                    <a:pos x="163" y="192"/>
                  </a:cxn>
                  <a:cxn ang="0">
                    <a:pos x="170" y="192"/>
                  </a:cxn>
                  <a:cxn ang="0">
                    <a:pos x="175" y="189"/>
                  </a:cxn>
                  <a:cxn ang="0">
                    <a:pos x="175" y="189"/>
                  </a:cxn>
                  <a:cxn ang="0">
                    <a:pos x="178" y="184"/>
                  </a:cxn>
                  <a:cxn ang="0">
                    <a:pos x="180" y="179"/>
                  </a:cxn>
                  <a:cxn ang="0">
                    <a:pos x="180" y="179"/>
                  </a:cxn>
                  <a:cxn ang="0">
                    <a:pos x="180" y="162"/>
                  </a:cxn>
                  <a:cxn ang="0">
                    <a:pos x="178" y="145"/>
                  </a:cxn>
                  <a:cxn ang="0">
                    <a:pos x="175" y="130"/>
                  </a:cxn>
                  <a:cxn ang="0">
                    <a:pos x="170" y="113"/>
                  </a:cxn>
                  <a:cxn ang="0">
                    <a:pos x="165" y="98"/>
                  </a:cxn>
                  <a:cxn ang="0">
                    <a:pos x="157" y="84"/>
                  </a:cxn>
                  <a:cxn ang="0">
                    <a:pos x="148" y="69"/>
                  </a:cxn>
                  <a:cxn ang="0">
                    <a:pos x="138" y="57"/>
                  </a:cxn>
                  <a:cxn ang="0">
                    <a:pos x="138" y="57"/>
                  </a:cxn>
                  <a:cxn ang="0">
                    <a:pos x="131" y="49"/>
                  </a:cxn>
                  <a:cxn ang="0">
                    <a:pos x="131" y="49"/>
                  </a:cxn>
                </a:cxnLst>
                <a:rect l="0" t="0" r="r" b="b"/>
                <a:pathLst>
                  <a:path w="180" h="192">
                    <a:moveTo>
                      <a:pt x="131" y="49"/>
                    </a:moveTo>
                    <a:lnTo>
                      <a:pt x="131" y="49"/>
                    </a:lnTo>
                    <a:lnTo>
                      <a:pt x="119" y="39"/>
                    </a:lnTo>
                    <a:lnTo>
                      <a:pt x="106" y="29"/>
                    </a:lnTo>
                    <a:lnTo>
                      <a:pt x="92" y="22"/>
                    </a:lnTo>
                    <a:lnTo>
                      <a:pt x="79" y="13"/>
                    </a:lnTo>
                    <a:lnTo>
                      <a:pt x="64" y="8"/>
                    </a:lnTo>
                    <a:lnTo>
                      <a:pt x="49" y="5"/>
                    </a:lnTo>
                    <a:lnTo>
                      <a:pt x="33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1" y="2"/>
                    </a:lnTo>
                    <a:lnTo>
                      <a:pt x="6" y="5"/>
                    </a:lnTo>
                    <a:lnTo>
                      <a:pt x="3" y="8"/>
                    </a:lnTo>
                    <a:lnTo>
                      <a:pt x="1" y="15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1" y="62"/>
                    </a:lnTo>
                    <a:lnTo>
                      <a:pt x="5" y="67"/>
                    </a:lnTo>
                    <a:lnTo>
                      <a:pt x="5" y="67"/>
                    </a:lnTo>
                    <a:lnTo>
                      <a:pt x="10" y="71"/>
                    </a:lnTo>
                    <a:lnTo>
                      <a:pt x="15" y="72"/>
                    </a:lnTo>
                    <a:lnTo>
                      <a:pt x="15" y="72"/>
                    </a:lnTo>
                    <a:lnTo>
                      <a:pt x="33" y="76"/>
                    </a:lnTo>
                    <a:lnTo>
                      <a:pt x="50" y="81"/>
                    </a:lnTo>
                    <a:lnTo>
                      <a:pt x="65" y="89"/>
                    </a:lnTo>
                    <a:lnTo>
                      <a:pt x="79" y="101"/>
                    </a:lnTo>
                    <a:lnTo>
                      <a:pt x="79" y="101"/>
                    </a:lnTo>
                    <a:lnTo>
                      <a:pt x="82" y="104"/>
                    </a:lnTo>
                    <a:lnTo>
                      <a:pt x="82" y="104"/>
                    </a:lnTo>
                    <a:lnTo>
                      <a:pt x="94" y="120"/>
                    </a:lnTo>
                    <a:lnTo>
                      <a:pt x="101" y="136"/>
                    </a:lnTo>
                    <a:lnTo>
                      <a:pt x="106" y="155"/>
                    </a:lnTo>
                    <a:lnTo>
                      <a:pt x="108" y="174"/>
                    </a:lnTo>
                    <a:lnTo>
                      <a:pt x="108" y="174"/>
                    </a:lnTo>
                    <a:lnTo>
                      <a:pt x="108" y="180"/>
                    </a:lnTo>
                    <a:lnTo>
                      <a:pt x="111" y="185"/>
                    </a:lnTo>
                    <a:lnTo>
                      <a:pt x="111" y="185"/>
                    </a:lnTo>
                    <a:lnTo>
                      <a:pt x="116" y="189"/>
                    </a:lnTo>
                    <a:lnTo>
                      <a:pt x="121" y="190"/>
                    </a:lnTo>
                    <a:lnTo>
                      <a:pt x="163" y="192"/>
                    </a:lnTo>
                    <a:lnTo>
                      <a:pt x="163" y="192"/>
                    </a:lnTo>
                    <a:lnTo>
                      <a:pt x="170" y="192"/>
                    </a:lnTo>
                    <a:lnTo>
                      <a:pt x="175" y="189"/>
                    </a:lnTo>
                    <a:lnTo>
                      <a:pt x="175" y="189"/>
                    </a:lnTo>
                    <a:lnTo>
                      <a:pt x="178" y="184"/>
                    </a:lnTo>
                    <a:lnTo>
                      <a:pt x="180" y="179"/>
                    </a:lnTo>
                    <a:lnTo>
                      <a:pt x="180" y="179"/>
                    </a:lnTo>
                    <a:lnTo>
                      <a:pt x="180" y="162"/>
                    </a:lnTo>
                    <a:lnTo>
                      <a:pt x="178" y="145"/>
                    </a:lnTo>
                    <a:lnTo>
                      <a:pt x="175" y="130"/>
                    </a:lnTo>
                    <a:lnTo>
                      <a:pt x="170" y="113"/>
                    </a:lnTo>
                    <a:lnTo>
                      <a:pt x="165" y="98"/>
                    </a:lnTo>
                    <a:lnTo>
                      <a:pt x="157" y="84"/>
                    </a:lnTo>
                    <a:lnTo>
                      <a:pt x="148" y="69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1" y="49"/>
                    </a:lnTo>
                    <a:lnTo>
                      <a:pt x="131" y="4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39">
                <a:extLst>
                  <a:ext uri="{FF2B5EF4-FFF2-40B4-BE49-F238E27FC236}">
                    <a16:creationId xmlns:a16="http://schemas.microsoft.com/office/drawing/2014/main" id="{E70D502E-B306-409D-B106-C6F6CA95CD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13361" y="5329801"/>
                <a:ext cx="840201" cy="667787"/>
              </a:xfrm>
              <a:custGeom>
                <a:avLst/>
                <a:gdLst/>
                <a:ahLst/>
                <a:cxnLst>
                  <a:cxn ang="0">
                    <a:pos x="46" y="1113"/>
                  </a:cxn>
                  <a:cxn ang="0">
                    <a:pos x="204" y="1144"/>
                  </a:cxn>
                  <a:cxn ang="0">
                    <a:pos x="246" y="1223"/>
                  </a:cxn>
                  <a:cxn ang="0">
                    <a:pos x="326" y="1265"/>
                  </a:cxn>
                  <a:cxn ang="0">
                    <a:pos x="403" y="1262"/>
                  </a:cxn>
                  <a:cxn ang="0">
                    <a:pos x="476" y="1211"/>
                  </a:cxn>
                  <a:cxn ang="0">
                    <a:pos x="511" y="1129"/>
                  </a:cxn>
                  <a:cxn ang="0">
                    <a:pos x="865" y="1159"/>
                  </a:cxn>
                  <a:cxn ang="0">
                    <a:pos x="914" y="1233"/>
                  </a:cxn>
                  <a:cxn ang="0">
                    <a:pos x="997" y="1267"/>
                  </a:cxn>
                  <a:cxn ang="0">
                    <a:pos x="1075" y="1255"/>
                  </a:cxn>
                  <a:cxn ang="0">
                    <a:pos x="1142" y="1199"/>
                  </a:cxn>
                  <a:cxn ang="0">
                    <a:pos x="1169" y="1113"/>
                  </a:cxn>
                  <a:cxn ang="0">
                    <a:pos x="1235" y="1086"/>
                  </a:cxn>
                  <a:cxn ang="0">
                    <a:pos x="1317" y="1078"/>
                  </a:cxn>
                  <a:cxn ang="0">
                    <a:pos x="1328" y="1016"/>
                  </a:cxn>
                  <a:cxn ang="0">
                    <a:pos x="1307" y="987"/>
                  </a:cxn>
                  <a:cxn ang="0">
                    <a:pos x="1284" y="951"/>
                  </a:cxn>
                  <a:cxn ang="0">
                    <a:pos x="1247" y="677"/>
                  </a:cxn>
                  <a:cxn ang="0">
                    <a:pos x="1218" y="579"/>
                  </a:cxn>
                  <a:cxn ang="0">
                    <a:pos x="796" y="498"/>
                  </a:cxn>
                  <a:cxn ang="0">
                    <a:pos x="843" y="477"/>
                  </a:cxn>
                  <a:cxn ang="0">
                    <a:pos x="973" y="508"/>
                  </a:cxn>
                  <a:cxn ang="0">
                    <a:pos x="1103" y="477"/>
                  </a:cxn>
                  <a:cxn ang="0">
                    <a:pos x="1169" y="429"/>
                  </a:cxn>
                  <a:cxn ang="0">
                    <a:pos x="771" y="0"/>
                  </a:cxn>
                  <a:cxn ang="0">
                    <a:pos x="715" y="64"/>
                  </a:cxn>
                  <a:cxn ang="0">
                    <a:pos x="676" y="199"/>
                  </a:cxn>
                  <a:cxn ang="0">
                    <a:pos x="705" y="337"/>
                  </a:cxn>
                  <a:cxn ang="0">
                    <a:pos x="621" y="570"/>
                  </a:cxn>
                  <a:cxn ang="0">
                    <a:pos x="316" y="597"/>
                  </a:cxn>
                  <a:cxn ang="0">
                    <a:pos x="57" y="891"/>
                  </a:cxn>
                  <a:cxn ang="0">
                    <a:pos x="15" y="1000"/>
                  </a:cxn>
                  <a:cxn ang="0">
                    <a:pos x="1102" y="1113"/>
                  </a:cxn>
                  <a:cxn ang="0">
                    <a:pos x="1063" y="1186"/>
                  </a:cxn>
                  <a:cxn ang="0">
                    <a:pos x="978" y="1194"/>
                  </a:cxn>
                  <a:cxn ang="0">
                    <a:pos x="924" y="1113"/>
                  </a:cxn>
                  <a:cxn ang="0">
                    <a:pos x="940" y="1063"/>
                  </a:cxn>
                  <a:cxn ang="0">
                    <a:pos x="1014" y="1024"/>
                  </a:cxn>
                  <a:cxn ang="0">
                    <a:pos x="1095" y="1078"/>
                  </a:cxn>
                  <a:cxn ang="0">
                    <a:pos x="445" y="1113"/>
                  </a:cxn>
                  <a:cxn ang="0">
                    <a:pos x="407" y="1186"/>
                  </a:cxn>
                  <a:cxn ang="0">
                    <a:pos x="322" y="1194"/>
                  </a:cxn>
                  <a:cxn ang="0">
                    <a:pos x="268" y="1113"/>
                  </a:cxn>
                  <a:cxn ang="0">
                    <a:pos x="283" y="1063"/>
                  </a:cxn>
                  <a:cxn ang="0">
                    <a:pos x="356" y="1024"/>
                  </a:cxn>
                  <a:cxn ang="0">
                    <a:pos x="439" y="1078"/>
                  </a:cxn>
                  <a:cxn ang="0">
                    <a:pos x="272" y="790"/>
                  </a:cxn>
                  <a:cxn ang="0">
                    <a:pos x="375" y="629"/>
                  </a:cxn>
                  <a:cxn ang="0">
                    <a:pos x="577" y="641"/>
                  </a:cxn>
                  <a:cxn ang="0">
                    <a:pos x="508" y="776"/>
                  </a:cxn>
                  <a:cxn ang="0">
                    <a:pos x="346" y="790"/>
                  </a:cxn>
                  <a:cxn ang="0">
                    <a:pos x="278" y="800"/>
                  </a:cxn>
                </a:cxnLst>
                <a:rect l="0" t="0" r="r" b="b"/>
                <a:pathLst>
                  <a:path w="1328" h="1269">
                    <a:moveTo>
                      <a:pt x="22" y="1095"/>
                    </a:moveTo>
                    <a:lnTo>
                      <a:pt x="22" y="1095"/>
                    </a:lnTo>
                    <a:lnTo>
                      <a:pt x="25" y="1102"/>
                    </a:lnTo>
                    <a:lnTo>
                      <a:pt x="30" y="1107"/>
                    </a:lnTo>
                    <a:lnTo>
                      <a:pt x="39" y="1112"/>
                    </a:lnTo>
                    <a:lnTo>
                      <a:pt x="46" y="1113"/>
                    </a:lnTo>
                    <a:lnTo>
                      <a:pt x="81" y="1113"/>
                    </a:lnTo>
                    <a:lnTo>
                      <a:pt x="177" y="1113"/>
                    </a:lnTo>
                    <a:lnTo>
                      <a:pt x="201" y="1113"/>
                    </a:lnTo>
                    <a:lnTo>
                      <a:pt x="201" y="1113"/>
                    </a:lnTo>
                    <a:lnTo>
                      <a:pt x="202" y="1129"/>
                    </a:lnTo>
                    <a:lnTo>
                      <a:pt x="204" y="1144"/>
                    </a:lnTo>
                    <a:lnTo>
                      <a:pt x="208" y="1159"/>
                    </a:lnTo>
                    <a:lnTo>
                      <a:pt x="213" y="1172"/>
                    </a:lnTo>
                    <a:lnTo>
                      <a:pt x="219" y="1186"/>
                    </a:lnTo>
                    <a:lnTo>
                      <a:pt x="228" y="1199"/>
                    </a:lnTo>
                    <a:lnTo>
                      <a:pt x="236" y="1211"/>
                    </a:lnTo>
                    <a:lnTo>
                      <a:pt x="246" y="1223"/>
                    </a:lnTo>
                    <a:lnTo>
                      <a:pt x="258" y="1233"/>
                    </a:lnTo>
                    <a:lnTo>
                      <a:pt x="270" y="1242"/>
                    </a:lnTo>
                    <a:lnTo>
                      <a:pt x="282" y="1250"/>
                    </a:lnTo>
                    <a:lnTo>
                      <a:pt x="295" y="1255"/>
                    </a:lnTo>
                    <a:lnTo>
                      <a:pt x="310" y="1262"/>
                    </a:lnTo>
                    <a:lnTo>
                      <a:pt x="326" y="1265"/>
                    </a:lnTo>
                    <a:lnTo>
                      <a:pt x="341" y="1267"/>
                    </a:lnTo>
                    <a:lnTo>
                      <a:pt x="356" y="1269"/>
                    </a:lnTo>
                    <a:lnTo>
                      <a:pt x="356" y="1269"/>
                    </a:lnTo>
                    <a:lnTo>
                      <a:pt x="373" y="1267"/>
                    </a:lnTo>
                    <a:lnTo>
                      <a:pt x="388" y="1265"/>
                    </a:lnTo>
                    <a:lnTo>
                      <a:pt x="403" y="1262"/>
                    </a:lnTo>
                    <a:lnTo>
                      <a:pt x="417" y="1255"/>
                    </a:lnTo>
                    <a:lnTo>
                      <a:pt x="430" y="1250"/>
                    </a:lnTo>
                    <a:lnTo>
                      <a:pt x="444" y="1242"/>
                    </a:lnTo>
                    <a:lnTo>
                      <a:pt x="456" y="1233"/>
                    </a:lnTo>
                    <a:lnTo>
                      <a:pt x="466" y="1223"/>
                    </a:lnTo>
                    <a:lnTo>
                      <a:pt x="476" y="1211"/>
                    </a:lnTo>
                    <a:lnTo>
                      <a:pt x="486" y="1199"/>
                    </a:lnTo>
                    <a:lnTo>
                      <a:pt x="493" y="1186"/>
                    </a:lnTo>
                    <a:lnTo>
                      <a:pt x="499" y="1172"/>
                    </a:lnTo>
                    <a:lnTo>
                      <a:pt x="504" y="1159"/>
                    </a:lnTo>
                    <a:lnTo>
                      <a:pt x="509" y="1144"/>
                    </a:lnTo>
                    <a:lnTo>
                      <a:pt x="511" y="1129"/>
                    </a:lnTo>
                    <a:lnTo>
                      <a:pt x="511" y="1113"/>
                    </a:lnTo>
                    <a:lnTo>
                      <a:pt x="859" y="1113"/>
                    </a:lnTo>
                    <a:lnTo>
                      <a:pt x="859" y="1113"/>
                    </a:lnTo>
                    <a:lnTo>
                      <a:pt x="859" y="1129"/>
                    </a:lnTo>
                    <a:lnTo>
                      <a:pt x="862" y="1144"/>
                    </a:lnTo>
                    <a:lnTo>
                      <a:pt x="865" y="1159"/>
                    </a:lnTo>
                    <a:lnTo>
                      <a:pt x="870" y="1172"/>
                    </a:lnTo>
                    <a:lnTo>
                      <a:pt x="877" y="1186"/>
                    </a:lnTo>
                    <a:lnTo>
                      <a:pt x="884" y="1199"/>
                    </a:lnTo>
                    <a:lnTo>
                      <a:pt x="894" y="1211"/>
                    </a:lnTo>
                    <a:lnTo>
                      <a:pt x="904" y="1223"/>
                    </a:lnTo>
                    <a:lnTo>
                      <a:pt x="914" y="1233"/>
                    </a:lnTo>
                    <a:lnTo>
                      <a:pt x="926" y="1242"/>
                    </a:lnTo>
                    <a:lnTo>
                      <a:pt x="940" y="1250"/>
                    </a:lnTo>
                    <a:lnTo>
                      <a:pt x="953" y="1255"/>
                    </a:lnTo>
                    <a:lnTo>
                      <a:pt x="967" y="1262"/>
                    </a:lnTo>
                    <a:lnTo>
                      <a:pt x="982" y="1265"/>
                    </a:lnTo>
                    <a:lnTo>
                      <a:pt x="997" y="1267"/>
                    </a:lnTo>
                    <a:lnTo>
                      <a:pt x="1014" y="1269"/>
                    </a:lnTo>
                    <a:lnTo>
                      <a:pt x="1014" y="1269"/>
                    </a:lnTo>
                    <a:lnTo>
                      <a:pt x="1029" y="1267"/>
                    </a:lnTo>
                    <a:lnTo>
                      <a:pt x="1044" y="1265"/>
                    </a:lnTo>
                    <a:lnTo>
                      <a:pt x="1059" y="1262"/>
                    </a:lnTo>
                    <a:lnTo>
                      <a:pt x="1075" y="1255"/>
                    </a:lnTo>
                    <a:lnTo>
                      <a:pt x="1088" y="1250"/>
                    </a:lnTo>
                    <a:lnTo>
                      <a:pt x="1100" y="1242"/>
                    </a:lnTo>
                    <a:lnTo>
                      <a:pt x="1112" y="1233"/>
                    </a:lnTo>
                    <a:lnTo>
                      <a:pt x="1123" y="1223"/>
                    </a:lnTo>
                    <a:lnTo>
                      <a:pt x="1134" y="1211"/>
                    </a:lnTo>
                    <a:lnTo>
                      <a:pt x="1142" y="1199"/>
                    </a:lnTo>
                    <a:lnTo>
                      <a:pt x="1150" y="1186"/>
                    </a:lnTo>
                    <a:lnTo>
                      <a:pt x="1157" y="1172"/>
                    </a:lnTo>
                    <a:lnTo>
                      <a:pt x="1162" y="1159"/>
                    </a:lnTo>
                    <a:lnTo>
                      <a:pt x="1166" y="1144"/>
                    </a:lnTo>
                    <a:lnTo>
                      <a:pt x="1167" y="1129"/>
                    </a:lnTo>
                    <a:lnTo>
                      <a:pt x="1169" y="1113"/>
                    </a:lnTo>
                    <a:lnTo>
                      <a:pt x="1194" y="1113"/>
                    </a:lnTo>
                    <a:lnTo>
                      <a:pt x="1194" y="1113"/>
                    </a:lnTo>
                    <a:lnTo>
                      <a:pt x="1206" y="1112"/>
                    </a:lnTo>
                    <a:lnTo>
                      <a:pt x="1218" y="1105"/>
                    </a:lnTo>
                    <a:lnTo>
                      <a:pt x="1228" y="1098"/>
                    </a:lnTo>
                    <a:lnTo>
                      <a:pt x="1235" y="1086"/>
                    </a:lnTo>
                    <a:lnTo>
                      <a:pt x="1296" y="1086"/>
                    </a:lnTo>
                    <a:lnTo>
                      <a:pt x="1296" y="1086"/>
                    </a:lnTo>
                    <a:lnTo>
                      <a:pt x="1302" y="1086"/>
                    </a:lnTo>
                    <a:lnTo>
                      <a:pt x="1307" y="1085"/>
                    </a:lnTo>
                    <a:lnTo>
                      <a:pt x="1314" y="1081"/>
                    </a:lnTo>
                    <a:lnTo>
                      <a:pt x="1317" y="1078"/>
                    </a:lnTo>
                    <a:lnTo>
                      <a:pt x="1323" y="1073"/>
                    </a:lnTo>
                    <a:lnTo>
                      <a:pt x="1324" y="1068"/>
                    </a:lnTo>
                    <a:lnTo>
                      <a:pt x="1328" y="1063"/>
                    </a:lnTo>
                    <a:lnTo>
                      <a:pt x="1328" y="1056"/>
                    </a:lnTo>
                    <a:lnTo>
                      <a:pt x="1328" y="1016"/>
                    </a:lnTo>
                    <a:lnTo>
                      <a:pt x="1328" y="1016"/>
                    </a:lnTo>
                    <a:lnTo>
                      <a:pt x="1328" y="1009"/>
                    </a:lnTo>
                    <a:lnTo>
                      <a:pt x="1324" y="1004"/>
                    </a:lnTo>
                    <a:lnTo>
                      <a:pt x="1323" y="999"/>
                    </a:lnTo>
                    <a:lnTo>
                      <a:pt x="1317" y="994"/>
                    </a:lnTo>
                    <a:lnTo>
                      <a:pt x="1314" y="990"/>
                    </a:lnTo>
                    <a:lnTo>
                      <a:pt x="1307" y="987"/>
                    </a:lnTo>
                    <a:lnTo>
                      <a:pt x="1302" y="985"/>
                    </a:lnTo>
                    <a:lnTo>
                      <a:pt x="1296" y="984"/>
                    </a:lnTo>
                    <a:lnTo>
                      <a:pt x="1277" y="984"/>
                    </a:lnTo>
                    <a:lnTo>
                      <a:pt x="1277" y="984"/>
                    </a:lnTo>
                    <a:lnTo>
                      <a:pt x="1282" y="962"/>
                    </a:lnTo>
                    <a:lnTo>
                      <a:pt x="1284" y="951"/>
                    </a:lnTo>
                    <a:lnTo>
                      <a:pt x="1284" y="940"/>
                    </a:lnTo>
                    <a:lnTo>
                      <a:pt x="1284" y="940"/>
                    </a:lnTo>
                    <a:lnTo>
                      <a:pt x="1280" y="904"/>
                    </a:lnTo>
                    <a:lnTo>
                      <a:pt x="1275" y="864"/>
                    </a:lnTo>
                    <a:lnTo>
                      <a:pt x="1262" y="769"/>
                    </a:lnTo>
                    <a:lnTo>
                      <a:pt x="1247" y="677"/>
                    </a:lnTo>
                    <a:lnTo>
                      <a:pt x="1231" y="601"/>
                    </a:lnTo>
                    <a:lnTo>
                      <a:pt x="1231" y="601"/>
                    </a:lnTo>
                    <a:lnTo>
                      <a:pt x="1230" y="594"/>
                    </a:lnTo>
                    <a:lnTo>
                      <a:pt x="1226" y="589"/>
                    </a:lnTo>
                    <a:lnTo>
                      <a:pt x="1223" y="584"/>
                    </a:lnTo>
                    <a:lnTo>
                      <a:pt x="1218" y="579"/>
                    </a:lnTo>
                    <a:lnTo>
                      <a:pt x="1213" y="575"/>
                    </a:lnTo>
                    <a:lnTo>
                      <a:pt x="1206" y="572"/>
                    </a:lnTo>
                    <a:lnTo>
                      <a:pt x="1201" y="570"/>
                    </a:lnTo>
                    <a:lnTo>
                      <a:pt x="1194" y="570"/>
                    </a:lnTo>
                    <a:lnTo>
                      <a:pt x="796" y="570"/>
                    </a:lnTo>
                    <a:lnTo>
                      <a:pt x="796" y="498"/>
                    </a:lnTo>
                    <a:lnTo>
                      <a:pt x="796" y="498"/>
                    </a:lnTo>
                    <a:lnTo>
                      <a:pt x="796" y="494"/>
                    </a:lnTo>
                    <a:lnTo>
                      <a:pt x="798" y="493"/>
                    </a:lnTo>
                    <a:lnTo>
                      <a:pt x="823" y="467"/>
                    </a:lnTo>
                    <a:lnTo>
                      <a:pt x="823" y="467"/>
                    </a:lnTo>
                    <a:lnTo>
                      <a:pt x="843" y="477"/>
                    </a:lnTo>
                    <a:lnTo>
                      <a:pt x="864" y="488"/>
                    </a:lnTo>
                    <a:lnTo>
                      <a:pt x="886" y="494"/>
                    </a:lnTo>
                    <a:lnTo>
                      <a:pt x="908" y="501"/>
                    </a:lnTo>
                    <a:lnTo>
                      <a:pt x="930" y="504"/>
                    </a:lnTo>
                    <a:lnTo>
                      <a:pt x="951" y="508"/>
                    </a:lnTo>
                    <a:lnTo>
                      <a:pt x="973" y="508"/>
                    </a:lnTo>
                    <a:lnTo>
                      <a:pt x="995" y="508"/>
                    </a:lnTo>
                    <a:lnTo>
                      <a:pt x="1017" y="504"/>
                    </a:lnTo>
                    <a:lnTo>
                      <a:pt x="1041" y="501"/>
                    </a:lnTo>
                    <a:lnTo>
                      <a:pt x="1061" y="494"/>
                    </a:lnTo>
                    <a:lnTo>
                      <a:pt x="1083" y="488"/>
                    </a:lnTo>
                    <a:lnTo>
                      <a:pt x="1103" y="477"/>
                    </a:lnTo>
                    <a:lnTo>
                      <a:pt x="1125" y="467"/>
                    </a:lnTo>
                    <a:lnTo>
                      <a:pt x="1144" y="454"/>
                    </a:lnTo>
                    <a:lnTo>
                      <a:pt x="1162" y="440"/>
                    </a:lnTo>
                    <a:lnTo>
                      <a:pt x="1162" y="440"/>
                    </a:lnTo>
                    <a:lnTo>
                      <a:pt x="1167" y="435"/>
                    </a:lnTo>
                    <a:lnTo>
                      <a:pt x="1169" y="429"/>
                    </a:lnTo>
                    <a:lnTo>
                      <a:pt x="1167" y="420"/>
                    </a:lnTo>
                    <a:lnTo>
                      <a:pt x="1164" y="415"/>
                    </a:lnTo>
                    <a:lnTo>
                      <a:pt x="783" y="7"/>
                    </a:lnTo>
                    <a:lnTo>
                      <a:pt x="783" y="7"/>
                    </a:lnTo>
                    <a:lnTo>
                      <a:pt x="778" y="2"/>
                    </a:lnTo>
                    <a:lnTo>
                      <a:pt x="771" y="0"/>
                    </a:lnTo>
                    <a:lnTo>
                      <a:pt x="764" y="2"/>
                    </a:lnTo>
                    <a:lnTo>
                      <a:pt x="757" y="5"/>
                    </a:lnTo>
                    <a:lnTo>
                      <a:pt x="757" y="5"/>
                    </a:lnTo>
                    <a:lnTo>
                      <a:pt x="742" y="24"/>
                    </a:lnTo>
                    <a:lnTo>
                      <a:pt x="727" y="44"/>
                    </a:lnTo>
                    <a:lnTo>
                      <a:pt x="715" y="64"/>
                    </a:lnTo>
                    <a:lnTo>
                      <a:pt x="703" y="86"/>
                    </a:lnTo>
                    <a:lnTo>
                      <a:pt x="695" y="108"/>
                    </a:lnTo>
                    <a:lnTo>
                      <a:pt x="687" y="130"/>
                    </a:lnTo>
                    <a:lnTo>
                      <a:pt x="682" y="154"/>
                    </a:lnTo>
                    <a:lnTo>
                      <a:pt x="678" y="175"/>
                    </a:lnTo>
                    <a:lnTo>
                      <a:pt x="676" y="199"/>
                    </a:lnTo>
                    <a:lnTo>
                      <a:pt x="676" y="223"/>
                    </a:lnTo>
                    <a:lnTo>
                      <a:pt x="678" y="246"/>
                    </a:lnTo>
                    <a:lnTo>
                      <a:pt x="682" y="270"/>
                    </a:lnTo>
                    <a:lnTo>
                      <a:pt x="688" y="292"/>
                    </a:lnTo>
                    <a:lnTo>
                      <a:pt x="695" y="315"/>
                    </a:lnTo>
                    <a:lnTo>
                      <a:pt x="705" y="337"/>
                    </a:lnTo>
                    <a:lnTo>
                      <a:pt x="715" y="358"/>
                    </a:lnTo>
                    <a:lnTo>
                      <a:pt x="626" y="449"/>
                    </a:lnTo>
                    <a:lnTo>
                      <a:pt x="626" y="449"/>
                    </a:lnTo>
                    <a:lnTo>
                      <a:pt x="623" y="454"/>
                    </a:lnTo>
                    <a:lnTo>
                      <a:pt x="621" y="459"/>
                    </a:lnTo>
                    <a:lnTo>
                      <a:pt x="621" y="570"/>
                    </a:lnTo>
                    <a:lnTo>
                      <a:pt x="364" y="570"/>
                    </a:lnTo>
                    <a:lnTo>
                      <a:pt x="364" y="570"/>
                    </a:lnTo>
                    <a:lnTo>
                      <a:pt x="349" y="572"/>
                    </a:lnTo>
                    <a:lnTo>
                      <a:pt x="337" y="577"/>
                    </a:lnTo>
                    <a:lnTo>
                      <a:pt x="326" y="585"/>
                    </a:lnTo>
                    <a:lnTo>
                      <a:pt x="316" y="597"/>
                    </a:lnTo>
                    <a:lnTo>
                      <a:pt x="172" y="832"/>
                    </a:lnTo>
                    <a:lnTo>
                      <a:pt x="78" y="872"/>
                    </a:lnTo>
                    <a:lnTo>
                      <a:pt x="78" y="872"/>
                    </a:lnTo>
                    <a:lnTo>
                      <a:pt x="71" y="876"/>
                    </a:lnTo>
                    <a:lnTo>
                      <a:pt x="66" y="879"/>
                    </a:lnTo>
                    <a:lnTo>
                      <a:pt x="57" y="891"/>
                    </a:lnTo>
                    <a:lnTo>
                      <a:pt x="51" y="903"/>
                    </a:lnTo>
                    <a:lnTo>
                      <a:pt x="49" y="909"/>
                    </a:lnTo>
                    <a:lnTo>
                      <a:pt x="49" y="916"/>
                    </a:lnTo>
                    <a:lnTo>
                      <a:pt x="49" y="1000"/>
                    </a:lnTo>
                    <a:lnTo>
                      <a:pt x="15" y="1000"/>
                    </a:lnTo>
                    <a:lnTo>
                      <a:pt x="15" y="1000"/>
                    </a:lnTo>
                    <a:lnTo>
                      <a:pt x="9" y="1002"/>
                    </a:lnTo>
                    <a:lnTo>
                      <a:pt x="3" y="1007"/>
                    </a:lnTo>
                    <a:lnTo>
                      <a:pt x="0" y="1012"/>
                    </a:lnTo>
                    <a:lnTo>
                      <a:pt x="0" y="1019"/>
                    </a:lnTo>
                    <a:lnTo>
                      <a:pt x="22" y="1095"/>
                    </a:lnTo>
                    <a:close/>
                    <a:moveTo>
                      <a:pt x="1102" y="1113"/>
                    </a:moveTo>
                    <a:lnTo>
                      <a:pt x="1102" y="1113"/>
                    </a:lnTo>
                    <a:lnTo>
                      <a:pt x="1100" y="1130"/>
                    </a:lnTo>
                    <a:lnTo>
                      <a:pt x="1095" y="1147"/>
                    </a:lnTo>
                    <a:lnTo>
                      <a:pt x="1086" y="1162"/>
                    </a:lnTo>
                    <a:lnTo>
                      <a:pt x="1076" y="1176"/>
                    </a:lnTo>
                    <a:lnTo>
                      <a:pt x="1063" y="1186"/>
                    </a:lnTo>
                    <a:lnTo>
                      <a:pt x="1048" y="1194"/>
                    </a:lnTo>
                    <a:lnTo>
                      <a:pt x="1031" y="1199"/>
                    </a:lnTo>
                    <a:lnTo>
                      <a:pt x="1014" y="1201"/>
                    </a:lnTo>
                    <a:lnTo>
                      <a:pt x="1014" y="1201"/>
                    </a:lnTo>
                    <a:lnTo>
                      <a:pt x="995" y="1199"/>
                    </a:lnTo>
                    <a:lnTo>
                      <a:pt x="978" y="1194"/>
                    </a:lnTo>
                    <a:lnTo>
                      <a:pt x="963" y="1186"/>
                    </a:lnTo>
                    <a:lnTo>
                      <a:pt x="951" y="1176"/>
                    </a:lnTo>
                    <a:lnTo>
                      <a:pt x="940" y="1162"/>
                    </a:lnTo>
                    <a:lnTo>
                      <a:pt x="931" y="1147"/>
                    </a:lnTo>
                    <a:lnTo>
                      <a:pt x="926" y="1130"/>
                    </a:lnTo>
                    <a:lnTo>
                      <a:pt x="924" y="1113"/>
                    </a:lnTo>
                    <a:lnTo>
                      <a:pt x="924" y="1113"/>
                    </a:lnTo>
                    <a:lnTo>
                      <a:pt x="924" y="1113"/>
                    </a:lnTo>
                    <a:lnTo>
                      <a:pt x="924" y="1113"/>
                    </a:lnTo>
                    <a:lnTo>
                      <a:pt x="926" y="1095"/>
                    </a:lnTo>
                    <a:lnTo>
                      <a:pt x="931" y="1078"/>
                    </a:lnTo>
                    <a:lnTo>
                      <a:pt x="940" y="1063"/>
                    </a:lnTo>
                    <a:lnTo>
                      <a:pt x="951" y="1049"/>
                    </a:lnTo>
                    <a:lnTo>
                      <a:pt x="963" y="1039"/>
                    </a:lnTo>
                    <a:lnTo>
                      <a:pt x="978" y="1031"/>
                    </a:lnTo>
                    <a:lnTo>
                      <a:pt x="995" y="1026"/>
                    </a:lnTo>
                    <a:lnTo>
                      <a:pt x="1014" y="1024"/>
                    </a:lnTo>
                    <a:lnTo>
                      <a:pt x="1014" y="1024"/>
                    </a:lnTo>
                    <a:lnTo>
                      <a:pt x="1031" y="1026"/>
                    </a:lnTo>
                    <a:lnTo>
                      <a:pt x="1048" y="1031"/>
                    </a:lnTo>
                    <a:lnTo>
                      <a:pt x="1063" y="1039"/>
                    </a:lnTo>
                    <a:lnTo>
                      <a:pt x="1076" y="1049"/>
                    </a:lnTo>
                    <a:lnTo>
                      <a:pt x="1086" y="1063"/>
                    </a:lnTo>
                    <a:lnTo>
                      <a:pt x="1095" y="1078"/>
                    </a:lnTo>
                    <a:lnTo>
                      <a:pt x="1100" y="1095"/>
                    </a:lnTo>
                    <a:lnTo>
                      <a:pt x="1102" y="1113"/>
                    </a:lnTo>
                    <a:lnTo>
                      <a:pt x="1102" y="1113"/>
                    </a:lnTo>
                    <a:lnTo>
                      <a:pt x="1102" y="1113"/>
                    </a:lnTo>
                    <a:lnTo>
                      <a:pt x="1102" y="1113"/>
                    </a:lnTo>
                    <a:close/>
                    <a:moveTo>
                      <a:pt x="445" y="1113"/>
                    </a:moveTo>
                    <a:lnTo>
                      <a:pt x="445" y="1113"/>
                    </a:lnTo>
                    <a:lnTo>
                      <a:pt x="444" y="1130"/>
                    </a:lnTo>
                    <a:lnTo>
                      <a:pt x="439" y="1147"/>
                    </a:lnTo>
                    <a:lnTo>
                      <a:pt x="430" y="1162"/>
                    </a:lnTo>
                    <a:lnTo>
                      <a:pt x="418" y="1176"/>
                    </a:lnTo>
                    <a:lnTo>
                      <a:pt x="407" y="1186"/>
                    </a:lnTo>
                    <a:lnTo>
                      <a:pt x="391" y="1194"/>
                    </a:lnTo>
                    <a:lnTo>
                      <a:pt x="375" y="1199"/>
                    </a:lnTo>
                    <a:lnTo>
                      <a:pt x="356" y="1201"/>
                    </a:lnTo>
                    <a:lnTo>
                      <a:pt x="356" y="1201"/>
                    </a:lnTo>
                    <a:lnTo>
                      <a:pt x="339" y="1199"/>
                    </a:lnTo>
                    <a:lnTo>
                      <a:pt x="322" y="1194"/>
                    </a:lnTo>
                    <a:lnTo>
                      <a:pt x="307" y="1186"/>
                    </a:lnTo>
                    <a:lnTo>
                      <a:pt x="294" y="1176"/>
                    </a:lnTo>
                    <a:lnTo>
                      <a:pt x="283" y="1162"/>
                    </a:lnTo>
                    <a:lnTo>
                      <a:pt x="275" y="1147"/>
                    </a:lnTo>
                    <a:lnTo>
                      <a:pt x="270" y="1130"/>
                    </a:lnTo>
                    <a:lnTo>
                      <a:pt x="268" y="1113"/>
                    </a:lnTo>
                    <a:lnTo>
                      <a:pt x="268" y="1113"/>
                    </a:lnTo>
                    <a:lnTo>
                      <a:pt x="268" y="1113"/>
                    </a:lnTo>
                    <a:lnTo>
                      <a:pt x="268" y="1113"/>
                    </a:lnTo>
                    <a:lnTo>
                      <a:pt x="270" y="1095"/>
                    </a:lnTo>
                    <a:lnTo>
                      <a:pt x="275" y="1078"/>
                    </a:lnTo>
                    <a:lnTo>
                      <a:pt x="283" y="1063"/>
                    </a:lnTo>
                    <a:lnTo>
                      <a:pt x="294" y="1049"/>
                    </a:lnTo>
                    <a:lnTo>
                      <a:pt x="307" y="1039"/>
                    </a:lnTo>
                    <a:lnTo>
                      <a:pt x="322" y="1031"/>
                    </a:lnTo>
                    <a:lnTo>
                      <a:pt x="339" y="1026"/>
                    </a:lnTo>
                    <a:lnTo>
                      <a:pt x="356" y="1024"/>
                    </a:lnTo>
                    <a:lnTo>
                      <a:pt x="356" y="1024"/>
                    </a:lnTo>
                    <a:lnTo>
                      <a:pt x="375" y="1026"/>
                    </a:lnTo>
                    <a:lnTo>
                      <a:pt x="391" y="1031"/>
                    </a:lnTo>
                    <a:lnTo>
                      <a:pt x="407" y="1039"/>
                    </a:lnTo>
                    <a:lnTo>
                      <a:pt x="418" y="1049"/>
                    </a:lnTo>
                    <a:lnTo>
                      <a:pt x="430" y="1063"/>
                    </a:lnTo>
                    <a:lnTo>
                      <a:pt x="439" y="1078"/>
                    </a:lnTo>
                    <a:lnTo>
                      <a:pt x="444" y="1095"/>
                    </a:lnTo>
                    <a:lnTo>
                      <a:pt x="445" y="1113"/>
                    </a:lnTo>
                    <a:lnTo>
                      <a:pt x="445" y="1113"/>
                    </a:lnTo>
                    <a:lnTo>
                      <a:pt x="445" y="1113"/>
                    </a:lnTo>
                    <a:lnTo>
                      <a:pt x="445" y="1113"/>
                    </a:lnTo>
                    <a:close/>
                    <a:moveTo>
                      <a:pt x="272" y="790"/>
                    </a:moveTo>
                    <a:lnTo>
                      <a:pt x="356" y="639"/>
                    </a:lnTo>
                    <a:lnTo>
                      <a:pt x="356" y="639"/>
                    </a:lnTo>
                    <a:lnTo>
                      <a:pt x="359" y="636"/>
                    </a:lnTo>
                    <a:lnTo>
                      <a:pt x="364" y="633"/>
                    </a:lnTo>
                    <a:lnTo>
                      <a:pt x="369" y="631"/>
                    </a:lnTo>
                    <a:lnTo>
                      <a:pt x="375" y="629"/>
                    </a:lnTo>
                    <a:lnTo>
                      <a:pt x="569" y="629"/>
                    </a:lnTo>
                    <a:lnTo>
                      <a:pt x="569" y="629"/>
                    </a:lnTo>
                    <a:lnTo>
                      <a:pt x="572" y="631"/>
                    </a:lnTo>
                    <a:lnTo>
                      <a:pt x="575" y="633"/>
                    </a:lnTo>
                    <a:lnTo>
                      <a:pt x="577" y="636"/>
                    </a:lnTo>
                    <a:lnTo>
                      <a:pt x="577" y="641"/>
                    </a:lnTo>
                    <a:lnTo>
                      <a:pt x="525" y="764"/>
                    </a:lnTo>
                    <a:lnTo>
                      <a:pt x="525" y="764"/>
                    </a:lnTo>
                    <a:lnTo>
                      <a:pt x="521" y="769"/>
                    </a:lnTo>
                    <a:lnTo>
                      <a:pt x="518" y="773"/>
                    </a:lnTo>
                    <a:lnTo>
                      <a:pt x="513" y="774"/>
                    </a:lnTo>
                    <a:lnTo>
                      <a:pt x="508" y="776"/>
                    </a:lnTo>
                    <a:lnTo>
                      <a:pt x="364" y="776"/>
                    </a:lnTo>
                    <a:lnTo>
                      <a:pt x="364" y="776"/>
                    </a:lnTo>
                    <a:lnTo>
                      <a:pt x="359" y="776"/>
                    </a:lnTo>
                    <a:lnTo>
                      <a:pt x="354" y="779"/>
                    </a:lnTo>
                    <a:lnTo>
                      <a:pt x="346" y="790"/>
                    </a:lnTo>
                    <a:lnTo>
                      <a:pt x="346" y="790"/>
                    </a:lnTo>
                    <a:lnTo>
                      <a:pt x="341" y="795"/>
                    </a:lnTo>
                    <a:lnTo>
                      <a:pt x="336" y="796"/>
                    </a:lnTo>
                    <a:lnTo>
                      <a:pt x="331" y="798"/>
                    </a:lnTo>
                    <a:lnTo>
                      <a:pt x="326" y="800"/>
                    </a:lnTo>
                    <a:lnTo>
                      <a:pt x="278" y="800"/>
                    </a:lnTo>
                    <a:lnTo>
                      <a:pt x="278" y="800"/>
                    </a:lnTo>
                    <a:lnTo>
                      <a:pt x="275" y="798"/>
                    </a:lnTo>
                    <a:lnTo>
                      <a:pt x="272" y="796"/>
                    </a:lnTo>
                    <a:lnTo>
                      <a:pt x="272" y="793"/>
                    </a:lnTo>
                    <a:lnTo>
                      <a:pt x="272" y="790"/>
                    </a:lnTo>
                    <a:lnTo>
                      <a:pt x="272" y="7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40">
                <a:extLst>
                  <a:ext uri="{FF2B5EF4-FFF2-40B4-BE49-F238E27FC236}">
                    <a16:creationId xmlns:a16="http://schemas.microsoft.com/office/drawing/2014/main" id="{96806090-2F6A-4FF7-914B-18827A007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429" y="6046597"/>
                <a:ext cx="42398" cy="4107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7" y="0"/>
                  </a:cxn>
                  <a:cxn ang="0">
                    <a:pos x="20" y="2"/>
                  </a:cxn>
                  <a:cxn ang="0">
                    <a:pos x="15" y="5"/>
                  </a:cxn>
                  <a:cxn ang="0">
                    <a:pos x="10" y="9"/>
                  </a:cxn>
                  <a:cxn ang="0">
                    <a:pos x="7" y="14"/>
                  </a:cxn>
                  <a:cxn ang="0">
                    <a:pos x="3" y="19"/>
                  </a:cxn>
                  <a:cxn ang="0">
                    <a:pos x="2" y="26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2" y="38"/>
                  </a:cxn>
                  <a:cxn ang="0">
                    <a:pos x="3" y="44"/>
                  </a:cxn>
                  <a:cxn ang="0">
                    <a:pos x="7" y="49"/>
                  </a:cxn>
                  <a:cxn ang="0">
                    <a:pos x="10" y="54"/>
                  </a:cxn>
                  <a:cxn ang="0">
                    <a:pos x="15" y="58"/>
                  </a:cxn>
                  <a:cxn ang="0">
                    <a:pos x="20" y="61"/>
                  </a:cxn>
                  <a:cxn ang="0">
                    <a:pos x="27" y="63"/>
                  </a:cxn>
                  <a:cxn ang="0">
                    <a:pos x="32" y="63"/>
                  </a:cxn>
                  <a:cxn ang="0">
                    <a:pos x="32" y="63"/>
                  </a:cxn>
                  <a:cxn ang="0">
                    <a:pos x="39" y="63"/>
                  </a:cxn>
                  <a:cxn ang="0">
                    <a:pos x="45" y="61"/>
                  </a:cxn>
                  <a:cxn ang="0">
                    <a:pos x="51" y="58"/>
                  </a:cxn>
                  <a:cxn ang="0">
                    <a:pos x="56" y="54"/>
                  </a:cxn>
                  <a:cxn ang="0">
                    <a:pos x="59" y="49"/>
                  </a:cxn>
                  <a:cxn ang="0">
                    <a:pos x="62" y="44"/>
                  </a:cxn>
                  <a:cxn ang="0">
                    <a:pos x="64" y="38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26"/>
                  </a:cxn>
                  <a:cxn ang="0">
                    <a:pos x="62" y="19"/>
                  </a:cxn>
                  <a:cxn ang="0">
                    <a:pos x="59" y="14"/>
                  </a:cxn>
                  <a:cxn ang="0">
                    <a:pos x="56" y="9"/>
                  </a:cxn>
                  <a:cxn ang="0">
                    <a:pos x="51" y="5"/>
                  </a:cxn>
                  <a:cxn ang="0">
                    <a:pos x="45" y="2"/>
                  </a:cxn>
                  <a:cxn ang="0">
                    <a:pos x="39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64" h="63">
                    <a:moveTo>
                      <a:pt x="32" y="0"/>
                    </a:moveTo>
                    <a:lnTo>
                      <a:pt x="32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5" y="5"/>
                    </a:lnTo>
                    <a:lnTo>
                      <a:pt x="10" y="9"/>
                    </a:lnTo>
                    <a:lnTo>
                      <a:pt x="7" y="14"/>
                    </a:lnTo>
                    <a:lnTo>
                      <a:pt x="3" y="19"/>
                    </a:lnTo>
                    <a:lnTo>
                      <a:pt x="2" y="2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38"/>
                    </a:lnTo>
                    <a:lnTo>
                      <a:pt x="3" y="44"/>
                    </a:lnTo>
                    <a:lnTo>
                      <a:pt x="7" y="49"/>
                    </a:lnTo>
                    <a:lnTo>
                      <a:pt x="10" y="54"/>
                    </a:lnTo>
                    <a:lnTo>
                      <a:pt x="15" y="58"/>
                    </a:lnTo>
                    <a:lnTo>
                      <a:pt x="20" y="61"/>
                    </a:lnTo>
                    <a:lnTo>
                      <a:pt x="27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9" y="63"/>
                    </a:lnTo>
                    <a:lnTo>
                      <a:pt x="45" y="61"/>
                    </a:lnTo>
                    <a:lnTo>
                      <a:pt x="51" y="58"/>
                    </a:lnTo>
                    <a:lnTo>
                      <a:pt x="56" y="54"/>
                    </a:lnTo>
                    <a:lnTo>
                      <a:pt x="59" y="49"/>
                    </a:lnTo>
                    <a:lnTo>
                      <a:pt x="62" y="44"/>
                    </a:lnTo>
                    <a:lnTo>
                      <a:pt x="64" y="38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26"/>
                    </a:lnTo>
                    <a:lnTo>
                      <a:pt x="62" y="19"/>
                    </a:lnTo>
                    <a:lnTo>
                      <a:pt x="59" y="14"/>
                    </a:lnTo>
                    <a:lnTo>
                      <a:pt x="56" y="9"/>
                    </a:lnTo>
                    <a:lnTo>
                      <a:pt x="51" y="5"/>
                    </a:lnTo>
                    <a:lnTo>
                      <a:pt x="45" y="2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41">
                <a:extLst>
                  <a:ext uri="{FF2B5EF4-FFF2-40B4-BE49-F238E27FC236}">
                    <a16:creationId xmlns:a16="http://schemas.microsoft.com/office/drawing/2014/main" id="{DE17D324-F4E7-4B7F-9C52-BAF00A292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339" y="6046603"/>
                <a:ext cx="42398" cy="4107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2"/>
                  </a:cxn>
                  <a:cxn ang="0">
                    <a:pos x="13" y="5"/>
                  </a:cxn>
                  <a:cxn ang="0">
                    <a:pos x="8" y="9"/>
                  </a:cxn>
                  <a:cxn ang="0">
                    <a:pos x="5" y="14"/>
                  </a:cxn>
                  <a:cxn ang="0">
                    <a:pos x="1" y="19"/>
                  </a:cxn>
                  <a:cxn ang="0">
                    <a:pos x="0" y="26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0" y="38"/>
                  </a:cxn>
                  <a:cxn ang="0">
                    <a:pos x="1" y="44"/>
                  </a:cxn>
                  <a:cxn ang="0">
                    <a:pos x="5" y="49"/>
                  </a:cxn>
                  <a:cxn ang="0">
                    <a:pos x="8" y="54"/>
                  </a:cxn>
                  <a:cxn ang="0">
                    <a:pos x="13" y="58"/>
                  </a:cxn>
                  <a:cxn ang="0">
                    <a:pos x="18" y="61"/>
                  </a:cxn>
                  <a:cxn ang="0">
                    <a:pos x="25" y="63"/>
                  </a:cxn>
                  <a:cxn ang="0">
                    <a:pos x="32" y="63"/>
                  </a:cxn>
                  <a:cxn ang="0">
                    <a:pos x="32" y="63"/>
                  </a:cxn>
                  <a:cxn ang="0">
                    <a:pos x="39" y="63"/>
                  </a:cxn>
                  <a:cxn ang="0">
                    <a:pos x="44" y="61"/>
                  </a:cxn>
                  <a:cxn ang="0">
                    <a:pos x="49" y="58"/>
                  </a:cxn>
                  <a:cxn ang="0">
                    <a:pos x="54" y="54"/>
                  </a:cxn>
                  <a:cxn ang="0">
                    <a:pos x="57" y="49"/>
                  </a:cxn>
                  <a:cxn ang="0">
                    <a:pos x="61" y="44"/>
                  </a:cxn>
                  <a:cxn ang="0">
                    <a:pos x="62" y="38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62" y="26"/>
                  </a:cxn>
                  <a:cxn ang="0">
                    <a:pos x="61" y="19"/>
                  </a:cxn>
                  <a:cxn ang="0">
                    <a:pos x="57" y="14"/>
                  </a:cxn>
                  <a:cxn ang="0">
                    <a:pos x="54" y="9"/>
                  </a:cxn>
                  <a:cxn ang="0">
                    <a:pos x="49" y="5"/>
                  </a:cxn>
                  <a:cxn ang="0">
                    <a:pos x="44" y="2"/>
                  </a:cxn>
                  <a:cxn ang="0">
                    <a:pos x="39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64" h="63">
                    <a:moveTo>
                      <a:pt x="32" y="0"/>
                    </a:moveTo>
                    <a:lnTo>
                      <a:pt x="32" y="0"/>
                    </a:lnTo>
                    <a:lnTo>
                      <a:pt x="25" y="0"/>
                    </a:lnTo>
                    <a:lnTo>
                      <a:pt x="18" y="2"/>
                    </a:lnTo>
                    <a:lnTo>
                      <a:pt x="13" y="5"/>
                    </a:lnTo>
                    <a:lnTo>
                      <a:pt x="8" y="9"/>
                    </a:lnTo>
                    <a:lnTo>
                      <a:pt x="5" y="14"/>
                    </a:lnTo>
                    <a:lnTo>
                      <a:pt x="1" y="19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8"/>
                    </a:lnTo>
                    <a:lnTo>
                      <a:pt x="1" y="44"/>
                    </a:lnTo>
                    <a:lnTo>
                      <a:pt x="5" y="49"/>
                    </a:lnTo>
                    <a:lnTo>
                      <a:pt x="8" y="54"/>
                    </a:lnTo>
                    <a:lnTo>
                      <a:pt x="13" y="58"/>
                    </a:lnTo>
                    <a:lnTo>
                      <a:pt x="18" y="61"/>
                    </a:lnTo>
                    <a:lnTo>
                      <a:pt x="25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9" y="63"/>
                    </a:lnTo>
                    <a:lnTo>
                      <a:pt x="44" y="61"/>
                    </a:lnTo>
                    <a:lnTo>
                      <a:pt x="49" y="58"/>
                    </a:lnTo>
                    <a:lnTo>
                      <a:pt x="54" y="54"/>
                    </a:lnTo>
                    <a:lnTo>
                      <a:pt x="57" y="49"/>
                    </a:lnTo>
                    <a:lnTo>
                      <a:pt x="61" y="44"/>
                    </a:lnTo>
                    <a:lnTo>
                      <a:pt x="62" y="38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2" y="26"/>
                    </a:lnTo>
                    <a:lnTo>
                      <a:pt x="61" y="19"/>
                    </a:lnTo>
                    <a:lnTo>
                      <a:pt x="57" y="14"/>
                    </a:lnTo>
                    <a:lnTo>
                      <a:pt x="54" y="9"/>
                    </a:lnTo>
                    <a:lnTo>
                      <a:pt x="49" y="5"/>
                    </a:lnTo>
                    <a:lnTo>
                      <a:pt x="44" y="2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42">
                <a:extLst>
                  <a:ext uri="{FF2B5EF4-FFF2-40B4-BE49-F238E27FC236}">
                    <a16:creationId xmlns:a16="http://schemas.microsoft.com/office/drawing/2014/main" id="{35ED6B62-63FD-4C37-A86A-DC60AA0F0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5052" y="5386764"/>
                <a:ext cx="91423" cy="91421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0"/>
                  </a:cxn>
                  <a:cxn ang="0">
                    <a:pos x="71" y="0"/>
                  </a:cxn>
                  <a:cxn ang="0">
                    <a:pos x="61" y="2"/>
                  </a:cxn>
                  <a:cxn ang="0">
                    <a:pos x="53" y="7"/>
                  </a:cxn>
                  <a:cxn ang="0">
                    <a:pos x="44" y="12"/>
                  </a:cxn>
                  <a:cxn ang="0">
                    <a:pos x="0" y="51"/>
                  </a:cxn>
                  <a:cxn ang="0">
                    <a:pos x="80" y="138"/>
                  </a:cxn>
                  <a:cxn ang="0">
                    <a:pos x="123" y="100"/>
                  </a:cxn>
                  <a:cxn ang="0">
                    <a:pos x="123" y="100"/>
                  </a:cxn>
                  <a:cxn ang="0">
                    <a:pos x="130" y="93"/>
                  </a:cxn>
                  <a:cxn ang="0">
                    <a:pos x="135" y="84"/>
                  </a:cxn>
                  <a:cxn ang="0">
                    <a:pos x="139" y="76"/>
                  </a:cxn>
                  <a:cxn ang="0">
                    <a:pos x="139" y="66"/>
                  </a:cxn>
                  <a:cxn ang="0">
                    <a:pos x="139" y="56"/>
                  </a:cxn>
                  <a:cxn ang="0">
                    <a:pos x="137" y="47"/>
                  </a:cxn>
                  <a:cxn ang="0">
                    <a:pos x="134" y="39"/>
                  </a:cxn>
                  <a:cxn ang="0">
                    <a:pos x="127" y="30"/>
                  </a:cxn>
                  <a:cxn ang="0">
                    <a:pos x="115" y="15"/>
                  </a:cxn>
                  <a:cxn ang="0">
                    <a:pos x="115" y="15"/>
                  </a:cxn>
                  <a:cxn ang="0">
                    <a:pos x="107" y="8"/>
                  </a:cxn>
                  <a:cxn ang="0">
                    <a:pos x="98" y="3"/>
                  </a:cxn>
                  <a:cxn ang="0">
                    <a:pos x="90" y="0"/>
                  </a:cxn>
                  <a:cxn ang="0">
                    <a:pos x="80" y="0"/>
                  </a:cxn>
                  <a:cxn ang="0">
                    <a:pos x="80" y="0"/>
                  </a:cxn>
                </a:cxnLst>
                <a:rect l="0" t="0" r="r" b="b"/>
                <a:pathLst>
                  <a:path w="139" h="138">
                    <a:moveTo>
                      <a:pt x="80" y="0"/>
                    </a:moveTo>
                    <a:lnTo>
                      <a:pt x="80" y="0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3" y="7"/>
                    </a:lnTo>
                    <a:lnTo>
                      <a:pt x="44" y="12"/>
                    </a:lnTo>
                    <a:lnTo>
                      <a:pt x="0" y="51"/>
                    </a:lnTo>
                    <a:lnTo>
                      <a:pt x="80" y="138"/>
                    </a:lnTo>
                    <a:lnTo>
                      <a:pt x="123" y="100"/>
                    </a:lnTo>
                    <a:lnTo>
                      <a:pt x="123" y="100"/>
                    </a:lnTo>
                    <a:lnTo>
                      <a:pt x="130" y="93"/>
                    </a:lnTo>
                    <a:lnTo>
                      <a:pt x="135" y="84"/>
                    </a:lnTo>
                    <a:lnTo>
                      <a:pt x="139" y="76"/>
                    </a:lnTo>
                    <a:lnTo>
                      <a:pt x="139" y="66"/>
                    </a:lnTo>
                    <a:lnTo>
                      <a:pt x="139" y="56"/>
                    </a:lnTo>
                    <a:lnTo>
                      <a:pt x="137" y="47"/>
                    </a:lnTo>
                    <a:lnTo>
                      <a:pt x="134" y="39"/>
                    </a:lnTo>
                    <a:lnTo>
                      <a:pt x="127" y="30"/>
                    </a:lnTo>
                    <a:lnTo>
                      <a:pt x="115" y="15"/>
                    </a:lnTo>
                    <a:lnTo>
                      <a:pt x="115" y="15"/>
                    </a:lnTo>
                    <a:lnTo>
                      <a:pt x="107" y="8"/>
                    </a:lnTo>
                    <a:lnTo>
                      <a:pt x="98" y="3"/>
                    </a:lnTo>
                    <a:lnTo>
                      <a:pt x="90" y="0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37653" tIns="68827" rIns="137653" bIns="68827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None/>
                </a:pPr>
                <a:endParaRPr lang="zh-CN" altLang="en-US" sz="1333">
                  <a:solidFill>
                    <a:srgbClr val="00B0F0"/>
                  </a:solidFill>
                  <a:ea typeface="+mj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KSO_Shape">
              <a:extLst>
                <a:ext uri="{FF2B5EF4-FFF2-40B4-BE49-F238E27FC236}">
                  <a16:creationId xmlns:a16="http://schemas.microsoft.com/office/drawing/2014/main" id="{63A46828-69A5-4327-9AF1-77E521DCDFA4}"/>
                </a:ext>
              </a:extLst>
            </p:cNvPr>
            <p:cNvSpPr>
              <a:spLocks/>
            </p:cNvSpPr>
            <p:nvPr/>
          </p:nvSpPr>
          <p:spPr bwMode="auto">
            <a:xfrm rot="1068403">
              <a:off x="6752648" y="3635205"/>
              <a:ext cx="434326" cy="526172"/>
            </a:xfrm>
            <a:custGeom>
              <a:avLst/>
              <a:gdLst>
                <a:gd name="T0" fmla="*/ 1345064 w 4128"/>
                <a:gd name="T1" fmla="*/ 342997 h 3770"/>
                <a:gd name="T2" fmla="*/ 769356 w 4128"/>
                <a:gd name="T3" fmla="*/ 174553 h 3770"/>
                <a:gd name="T4" fmla="*/ 540381 w 4128"/>
                <a:gd name="T5" fmla="*/ 397982 h 3770"/>
                <a:gd name="T6" fmla="*/ 265611 w 4128"/>
                <a:gd name="T7" fmla="*/ 465621 h 3770"/>
                <a:gd name="T8" fmla="*/ 64113 w 4128"/>
                <a:gd name="T9" fmla="*/ 970080 h 3770"/>
                <a:gd name="T10" fmla="*/ 413463 w 4128"/>
                <a:gd name="T11" fmla="*/ 1627273 h 3770"/>
                <a:gd name="T12" fmla="*/ 700881 w 4128"/>
                <a:gd name="T13" fmla="*/ 1165580 h 3770"/>
                <a:gd name="T14" fmla="*/ 1090793 w 4128"/>
                <a:gd name="T15" fmla="*/ 932987 h 3770"/>
                <a:gd name="T16" fmla="*/ 1629865 w 4128"/>
                <a:gd name="T17" fmla="*/ 953934 h 3770"/>
                <a:gd name="T18" fmla="*/ 1345064 w 4128"/>
                <a:gd name="T19" fmla="*/ 342997 h 3770"/>
                <a:gd name="T20" fmla="*/ 532530 w 4128"/>
                <a:gd name="T21" fmla="*/ 1048629 h 3770"/>
                <a:gd name="T22" fmla="*/ 231592 w 4128"/>
                <a:gd name="T23" fmla="*/ 967898 h 3770"/>
                <a:gd name="T24" fmla="*/ 312278 w 4128"/>
                <a:gd name="T25" fmla="*/ 666794 h 3770"/>
                <a:gd name="T26" fmla="*/ 613217 w 4128"/>
                <a:gd name="T27" fmla="*/ 747525 h 3770"/>
                <a:gd name="T28" fmla="*/ 532530 w 4128"/>
                <a:gd name="T29" fmla="*/ 1048629 h 3770"/>
                <a:gd name="T30" fmla="*/ 925495 w 4128"/>
                <a:gd name="T31" fmla="*/ 356089 h 3770"/>
                <a:gd name="T32" fmla="*/ 1004437 w 4128"/>
                <a:gd name="T33" fmla="*/ 310269 h 3770"/>
                <a:gd name="T34" fmla="*/ 1049795 w 4128"/>
                <a:gd name="T35" fmla="*/ 389254 h 3770"/>
                <a:gd name="T36" fmla="*/ 970854 w 4128"/>
                <a:gd name="T37" fmla="*/ 434638 h 3770"/>
                <a:gd name="T38" fmla="*/ 925495 w 4128"/>
                <a:gd name="T39" fmla="*/ 356089 h 3770"/>
                <a:gd name="T40" fmla="*/ 925931 w 4128"/>
                <a:gd name="T41" fmla="*/ 602209 h 3770"/>
                <a:gd name="T42" fmla="*/ 880572 w 4128"/>
                <a:gd name="T43" fmla="*/ 523660 h 3770"/>
                <a:gd name="T44" fmla="*/ 959514 w 4128"/>
                <a:gd name="T45" fmla="*/ 477840 h 3770"/>
                <a:gd name="T46" fmla="*/ 1004873 w 4128"/>
                <a:gd name="T47" fmla="*/ 556825 h 3770"/>
                <a:gd name="T48" fmla="*/ 925931 w 4128"/>
                <a:gd name="T49" fmla="*/ 602209 h 3770"/>
                <a:gd name="T50" fmla="*/ 1166682 w 4128"/>
                <a:gd name="T51" fmla="*/ 600027 h 3770"/>
                <a:gd name="T52" fmla="*/ 1087740 w 4128"/>
                <a:gd name="T53" fmla="*/ 645847 h 3770"/>
                <a:gd name="T54" fmla="*/ 1041945 w 4128"/>
                <a:gd name="T55" fmla="*/ 566862 h 3770"/>
                <a:gd name="T56" fmla="*/ 1120887 w 4128"/>
                <a:gd name="T57" fmla="*/ 521042 h 3770"/>
                <a:gd name="T58" fmla="*/ 1166682 w 4128"/>
                <a:gd name="T59" fmla="*/ 600027 h 3770"/>
                <a:gd name="T60" fmla="*/ 1211604 w 4128"/>
                <a:gd name="T61" fmla="*/ 432456 h 3770"/>
                <a:gd name="T62" fmla="*/ 1132663 w 4128"/>
                <a:gd name="T63" fmla="*/ 478276 h 3770"/>
                <a:gd name="T64" fmla="*/ 1086868 w 4128"/>
                <a:gd name="T65" fmla="*/ 399291 h 3770"/>
                <a:gd name="T66" fmla="*/ 1165809 w 4128"/>
                <a:gd name="T67" fmla="*/ 353470 h 3770"/>
                <a:gd name="T68" fmla="*/ 1211604 w 4128"/>
                <a:gd name="T69" fmla="*/ 432456 h 3770"/>
                <a:gd name="T70" fmla="*/ 357637 w 4128"/>
                <a:gd name="T71" fmla="*/ 745779 h 3770"/>
                <a:gd name="T72" fmla="*/ 310534 w 4128"/>
                <a:gd name="T73" fmla="*/ 922514 h 3770"/>
                <a:gd name="T74" fmla="*/ 487171 w 4128"/>
                <a:gd name="T75" fmla="*/ 970080 h 3770"/>
                <a:gd name="T76" fmla="*/ 534711 w 4128"/>
                <a:gd name="T77" fmla="*/ 792908 h 3770"/>
                <a:gd name="T78" fmla="*/ 357637 w 4128"/>
                <a:gd name="T79" fmla="*/ 745779 h 37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128" h="3770">
                  <a:moveTo>
                    <a:pt x="3084" y="786"/>
                  </a:moveTo>
                  <a:cubicBezTo>
                    <a:pt x="2706" y="390"/>
                    <a:pt x="2273" y="0"/>
                    <a:pt x="1764" y="400"/>
                  </a:cubicBezTo>
                  <a:cubicBezTo>
                    <a:pt x="1567" y="554"/>
                    <a:pt x="1478" y="773"/>
                    <a:pt x="1239" y="912"/>
                  </a:cubicBezTo>
                  <a:cubicBezTo>
                    <a:pt x="1039" y="1027"/>
                    <a:pt x="810" y="992"/>
                    <a:pt x="609" y="1067"/>
                  </a:cubicBezTo>
                  <a:cubicBezTo>
                    <a:pt x="0" y="1293"/>
                    <a:pt x="22" y="1635"/>
                    <a:pt x="147" y="2223"/>
                  </a:cubicBezTo>
                  <a:cubicBezTo>
                    <a:pt x="217" y="2556"/>
                    <a:pt x="484" y="3689"/>
                    <a:pt x="948" y="3729"/>
                  </a:cubicBezTo>
                  <a:cubicBezTo>
                    <a:pt x="1418" y="3770"/>
                    <a:pt x="1412" y="2915"/>
                    <a:pt x="1607" y="2671"/>
                  </a:cubicBezTo>
                  <a:cubicBezTo>
                    <a:pt x="1776" y="2461"/>
                    <a:pt x="2249" y="2197"/>
                    <a:pt x="2501" y="2138"/>
                  </a:cubicBezTo>
                  <a:cubicBezTo>
                    <a:pt x="2843" y="2058"/>
                    <a:pt x="3451" y="2449"/>
                    <a:pt x="3737" y="2186"/>
                  </a:cubicBezTo>
                  <a:cubicBezTo>
                    <a:pt x="4128" y="1826"/>
                    <a:pt x="3313" y="1025"/>
                    <a:pt x="3084" y="786"/>
                  </a:cubicBezTo>
                  <a:close/>
                  <a:moveTo>
                    <a:pt x="1221" y="2403"/>
                  </a:moveTo>
                  <a:cubicBezTo>
                    <a:pt x="980" y="2542"/>
                    <a:pt x="671" y="2460"/>
                    <a:pt x="531" y="2218"/>
                  </a:cubicBezTo>
                  <a:cubicBezTo>
                    <a:pt x="392" y="1977"/>
                    <a:pt x="475" y="1668"/>
                    <a:pt x="716" y="1528"/>
                  </a:cubicBezTo>
                  <a:cubicBezTo>
                    <a:pt x="958" y="1389"/>
                    <a:pt x="1266" y="1472"/>
                    <a:pt x="1406" y="1713"/>
                  </a:cubicBezTo>
                  <a:cubicBezTo>
                    <a:pt x="1545" y="1955"/>
                    <a:pt x="1463" y="2264"/>
                    <a:pt x="1221" y="2403"/>
                  </a:cubicBezTo>
                  <a:close/>
                  <a:moveTo>
                    <a:pt x="2122" y="816"/>
                  </a:moveTo>
                  <a:cubicBezTo>
                    <a:pt x="2143" y="737"/>
                    <a:pt x="2224" y="690"/>
                    <a:pt x="2303" y="711"/>
                  </a:cubicBezTo>
                  <a:cubicBezTo>
                    <a:pt x="2381" y="732"/>
                    <a:pt x="2428" y="813"/>
                    <a:pt x="2407" y="892"/>
                  </a:cubicBezTo>
                  <a:cubicBezTo>
                    <a:pt x="2386" y="971"/>
                    <a:pt x="2305" y="1017"/>
                    <a:pt x="2226" y="996"/>
                  </a:cubicBezTo>
                  <a:cubicBezTo>
                    <a:pt x="2147" y="975"/>
                    <a:pt x="2101" y="894"/>
                    <a:pt x="2122" y="816"/>
                  </a:cubicBezTo>
                  <a:close/>
                  <a:moveTo>
                    <a:pt x="2123" y="1380"/>
                  </a:moveTo>
                  <a:cubicBezTo>
                    <a:pt x="2044" y="1359"/>
                    <a:pt x="1998" y="1278"/>
                    <a:pt x="2019" y="1200"/>
                  </a:cubicBezTo>
                  <a:cubicBezTo>
                    <a:pt x="2040" y="1121"/>
                    <a:pt x="2121" y="1074"/>
                    <a:pt x="2200" y="1095"/>
                  </a:cubicBezTo>
                  <a:cubicBezTo>
                    <a:pt x="2278" y="1116"/>
                    <a:pt x="2325" y="1197"/>
                    <a:pt x="2304" y="1276"/>
                  </a:cubicBezTo>
                  <a:cubicBezTo>
                    <a:pt x="2283" y="1355"/>
                    <a:pt x="2202" y="1402"/>
                    <a:pt x="2123" y="1380"/>
                  </a:cubicBezTo>
                  <a:close/>
                  <a:moveTo>
                    <a:pt x="2675" y="1375"/>
                  </a:moveTo>
                  <a:cubicBezTo>
                    <a:pt x="2653" y="1454"/>
                    <a:pt x="2572" y="1501"/>
                    <a:pt x="2494" y="1480"/>
                  </a:cubicBezTo>
                  <a:cubicBezTo>
                    <a:pt x="2415" y="1459"/>
                    <a:pt x="2368" y="1378"/>
                    <a:pt x="2389" y="1299"/>
                  </a:cubicBezTo>
                  <a:cubicBezTo>
                    <a:pt x="2411" y="1220"/>
                    <a:pt x="2491" y="1173"/>
                    <a:pt x="2570" y="1194"/>
                  </a:cubicBezTo>
                  <a:cubicBezTo>
                    <a:pt x="2649" y="1216"/>
                    <a:pt x="2696" y="1296"/>
                    <a:pt x="2675" y="1375"/>
                  </a:cubicBezTo>
                  <a:close/>
                  <a:moveTo>
                    <a:pt x="2778" y="991"/>
                  </a:moveTo>
                  <a:cubicBezTo>
                    <a:pt x="2756" y="1070"/>
                    <a:pt x="2675" y="1117"/>
                    <a:pt x="2597" y="1096"/>
                  </a:cubicBezTo>
                  <a:cubicBezTo>
                    <a:pt x="2518" y="1075"/>
                    <a:pt x="2471" y="993"/>
                    <a:pt x="2492" y="915"/>
                  </a:cubicBezTo>
                  <a:cubicBezTo>
                    <a:pt x="2513" y="836"/>
                    <a:pt x="2594" y="789"/>
                    <a:pt x="2673" y="810"/>
                  </a:cubicBezTo>
                  <a:cubicBezTo>
                    <a:pt x="2752" y="831"/>
                    <a:pt x="2799" y="912"/>
                    <a:pt x="2778" y="991"/>
                  </a:cubicBezTo>
                  <a:close/>
                  <a:moveTo>
                    <a:pt x="820" y="1709"/>
                  </a:moveTo>
                  <a:cubicBezTo>
                    <a:pt x="678" y="1791"/>
                    <a:pt x="630" y="1972"/>
                    <a:pt x="712" y="2114"/>
                  </a:cubicBezTo>
                  <a:cubicBezTo>
                    <a:pt x="794" y="2256"/>
                    <a:pt x="975" y="2304"/>
                    <a:pt x="1117" y="2223"/>
                  </a:cubicBezTo>
                  <a:cubicBezTo>
                    <a:pt x="1259" y="2141"/>
                    <a:pt x="1307" y="1959"/>
                    <a:pt x="1226" y="1817"/>
                  </a:cubicBezTo>
                  <a:cubicBezTo>
                    <a:pt x="1143" y="1676"/>
                    <a:pt x="963" y="1627"/>
                    <a:pt x="820" y="170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 sz="1333"/>
            </a:p>
          </p:txBody>
        </p:sp>
        <p:pic>
          <p:nvPicPr>
            <p:cNvPr id="7" name="Picture 6" descr="&lt;strong&gt;augmented-reality&lt;/strong&gt;.png">
              <a:extLst>
                <a:ext uri="{FF2B5EF4-FFF2-40B4-BE49-F238E27FC236}">
                  <a16:creationId xmlns:a16="http://schemas.microsoft.com/office/drawing/2014/main" id="{D30EAFCE-042B-40C0-A5CE-F24D8DF52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7957" y="4240799"/>
              <a:ext cx="768180" cy="716232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7A39948-DD59-49B2-8FC4-33431BF72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9429" y="4398906"/>
              <a:ext cx="562689" cy="524638"/>
            </a:xfrm>
            <a:prstGeom prst="rect">
              <a:avLst/>
            </a:prstGeom>
          </p:spPr>
        </p:pic>
        <p:pic>
          <p:nvPicPr>
            <p:cNvPr id="9" name="Picture 5" descr="Related image">
              <a:extLst>
                <a:ext uri="{FF2B5EF4-FFF2-40B4-BE49-F238E27FC236}">
                  <a16:creationId xmlns:a16="http://schemas.microsoft.com/office/drawing/2014/main" id="{D7BBEC44-83F2-45FC-BDD0-5D0CF39963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495" y="4441613"/>
              <a:ext cx="364013" cy="339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8F3EB02-AC4C-4556-BD77-15DD060AD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87677" y="4427236"/>
              <a:ext cx="965501" cy="374377"/>
            </a:xfrm>
            <a:prstGeom prst="rect">
              <a:avLst/>
            </a:prstGeom>
          </p:spPr>
        </p:pic>
        <p:pic>
          <p:nvPicPr>
            <p:cNvPr id="11" name="Picture 7" descr="Image result for connected car icon">
              <a:extLst>
                <a:ext uri="{FF2B5EF4-FFF2-40B4-BE49-F238E27FC236}">
                  <a16:creationId xmlns:a16="http://schemas.microsoft.com/office/drawing/2014/main" id="{FCAA1375-9AA6-45D7-A126-E515224BD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1135" y="5421798"/>
              <a:ext cx="598063" cy="598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9" descr="Image result for robot surgery icon">
              <a:extLst>
                <a:ext uri="{FF2B5EF4-FFF2-40B4-BE49-F238E27FC236}">
                  <a16:creationId xmlns:a16="http://schemas.microsoft.com/office/drawing/2014/main" id="{2F40545B-D119-4D08-8253-963033E9B8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8334" y="2105721"/>
              <a:ext cx="711783" cy="711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... should the theme and layout look like? - &lt;strong&gt;Robotics&lt;/strong&gt; Meta Stack Exchange">
              <a:extLst>
                <a:ext uri="{FF2B5EF4-FFF2-40B4-BE49-F238E27FC236}">
                  <a16:creationId xmlns:a16="http://schemas.microsoft.com/office/drawing/2014/main" id="{593D026C-D163-4CD6-9865-4984DACCF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7784" y="2668745"/>
              <a:ext cx="479786" cy="479786"/>
            </a:xfrm>
            <a:prstGeom prst="rect">
              <a:avLst/>
            </a:prstGeom>
          </p:spPr>
        </p:pic>
        <p:pic>
          <p:nvPicPr>
            <p:cNvPr id="14" name="Picture 21" descr="Image result for medical icon png">
              <a:extLst>
                <a:ext uri="{FF2B5EF4-FFF2-40B4-BE49-F238E27FC236}">
                  <a16:creationId xmlns:a16="http://schemas.microsoft.com/office/drawing/2014/main" id="{A1003CB1-1811-4F85-B567-774CBE1B6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017" y="4441613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3" descr="Image result for network icon png">
              <a:extLst>
                <a:ext uri="{FF2B5EF4-FFF2-40B4-BE49-F238E27FC236}">
                  <a16:creationId xmlns:a16="http://schemas.microsoft.com/office/drawing/2014/main" id="{5CE5B741-D9EF-4F13-A6D2-F8D35B2E97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4145" y="2943978"/>
              <a:ext cx="502581" cy="502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5" descr="Image result for network icon png">
              <a:extLst>
                <a:ext uri="{FF2B5EF4-FFF2-40B4-BE49-F238E27FC236}">
                  <a16:creationId xmlns:a16="http://schemas.microsoft.com/office/drawing/2014/main" id="{96D1EA38-B374-4655-B377-06B53A8662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259401" y="2140641"/>
              <a:ext cx="399963" cy="806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CBBA3C-3A23-421F-9890-DD5172D649A4}"/>
                </a:ext>
              </a:extLst>
            </p:cNvPr>
            <p:cNvSpPr txBox="1"/>
            <p:nvPr/>
          </p:nvSpPr>
          <p:spPr>
            <a:xfrm>
              <a:off x="2458721" y="3540142"/>
              <a:ext cx="2068358" cy="53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Massive MTC </a:t>
              </a:r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</a:t>
              </a:r>
              <a:r>
                <a:rPr lang="en-GB" sz="1333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IoT</a:t>
              </a:r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$/</a:t>
              </a:r>
              <a:r>
                <a:rPr lang="en-GB" sz="1333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Yr</a:t>
              </a:r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/Device; Low power;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ED3F27-569A-4D43-9EFB-8B2F5C11225A}"/>
                </a:ext>
              </a:extLst>
            </p:cNvPr>
            <p:cNvSpPr txBox="1"/>
            <p:nvPr/>
          </p:nvSpPr>
          <p:spPr>
            <a:xfrm>
              <a:off x="8072346" y="3417210"/>
              <a:ext cx="1593489" cy="742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eMBB</a:t>
              </a:r>
              <a:endParaRPr lang="en-GB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$$$/</a:t>
              </a:r>
              <a:r>
                <a:rPr lang="en-GB" sz="1333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Yr</a:t>
              </a:r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/Device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High bandwidth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C1C4E3-C634-4C5C-96CA-0E899E54CCC3}"/>
                </a:ext>
              </a:extLst>
            </p:cNvPr>
            <p:cNvSpPr txBox="1"/>
            <p:nvPr/>
          </p:nvSpPr>
          <p:spPr>
            <a:xfrm>
              <a:off x="6183475" y="5341745"/>
              <a:ext cx="2460519" cy="904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Vehicular </a:t>
              </a:r>
            </a:p>
            <a:p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(telemetry, driver assist, autonomous, etc.)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$$$/</a:t>
              </a:r>
              <a:r>
                <a:rPr lang="en-GB" sz="1333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Yr</a:t>
              </a:r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/Device; High mobility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86E4F8E-FCC4-4BB4-95B5-6142EDBE39AC}"/>
                </a:ext>
              </a:extLst>
            </p:cNvPr>
            <p:cNvSpPr txBox="1"/>
            <p:nvPr/>
          </p:nvSpPr>
          <p:spPr>
            <a:xfrm>
              <a:off x="7853178" y="1531683"/>
              <a:ext cx="2031826" cy="945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UR-LLC</a:t>
              </a:r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(Mission Critical Services)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$$$$$$/</a:t>
              </a:r>
              <a:r>
                <a:rPr lang="en-GB" sz="1333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Yr</a:t>
              </a:r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/Device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Low latency; Reliability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7EECF91-D456-4ED9-B4DD-136B6FE0406F}"/>
                </a:ext>
              </a:extLst>
            </p:cNvPr>
            <p:cNvSpPr txBox="1"/>
            <p:nvPr/>
          </p:nvSpPr>
          <p:spPr>
            <a:xfrm>
              <a:off x="4082965" y="1600388"/>
              <a:ext cx="1946086" cy="904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33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Network Operations</a:t>
              </a:r>
            </a:p>
            <a:p>
              <a:r>
                <a:rPr lang="en-GB" sz="1333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Low cost operations; Network Slicing; Cloud-native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38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eurescom.eu/fileadmin/_processed_/csm_ngmn-alliance-figures2_1c4507bb6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66" y="1231612"/>
            <a:ext cx="8849880" cy="53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3641"/>
            <a:ext cx="10515600" cy="1325563"/>
          </a:xfrm>
        </p:spPr>
        <p:txBody>
          <a:bodyPr/>
          <a:lstStyle/>
          <a:p>
            <a:r>
              <a:rPr lang="en-US" dirty="0" smtClean="0"/>
              <a:t>Network Slicing and </a:t>
            </a:r>
            <a:r>
              <a:rPr lang="en-US" dirty="0" err="1" smtClean="0"/>
              <a:t>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</a:t>
            </a:r>
            <a:endParaRPr lang="en-US" dirty="0"/>
          </a:p>
        </p:txBody>
      </p:sp>
      <p:pic>
        <p:nvPicPr>
          <p:cNvPr id="1026" name="Picture 2" descr="SDN Architectur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92" y="1455161"/>
            <a:ext cx="7426036" cy="489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7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891" y="1357745"/>
            <a:ext cx="7316777" cy="50707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Functions 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013363" y="720436"/>
            <a:ext cx="10515600" cy="63240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IoT</a:t>
            </a:r>
            <a:r>
              <a:rPr lang="en-US" dirty="0" smtClean="0"/>
              <a:t>, SDN, NFV in one slice</a:t>
            </a:r>
            <a:endParaRPr lang="en-US" dirty="0"/>
          </a:p>
        </p:txBody>
      </p:sp>
      <p:pic>
        <p:nvPicPr>
          <p:cNvPr id="1026" name="Picture 2" descr="https://www.researchgate.net/profile/Nathalie_Omnes/publication/295260064/figure/fig5/AS:507710107467776@1498058930105/nfrastructure-services-NFV-SDN-architecture-V-NFV-SDN-NETWORK-IT-INFRASTRUCTURE-Let-us.pp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074" y="136093"/>
            <a:ext cx="7592290" cy="64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7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111</Words>
  <Application>Microsoft Office PowerPoint</Application>
  <PresentationFormat>Widescreen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等线 Light</vt:lpstr>
      <vt:lpstr>Verdana</vt:lpstr>
      <vt:lpstr>Office Theme</vt:lpstr>
      <vt:lpstr>New Trends in IoT: 5G, SDN, NFV and Slicing  </vt:lpstr>
      <vt:lpstr>Current Trend in IoT (1)</vt:lpstr>
      <vt:lpstr>Current Trend in IoT (2)</vt:lpstr>
      <vt:lpstr>Network Slicing and IoT</vt:lpstr>
      <vt:lpstr>Software Defined Network</vt:lpstr>
      <vt:lpstr>Network Functions Virtualization</vt:lpstr>
      <vt:lpstr>IoT, SDN, NFV in one slice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 and Network Slicing</dc:title>
  <dc:creator>Tara Yahiya</dc:creator>
  <cp:lastModifiedBy>Tara Yahiya</cp:lastModifiedBy>
  <cp:revision>26</cp:revision>
  <dcterms:created xsi:type="dcterms:W3CDTF">2018-02-18T10:48:45Z</dcterms:created>
  <dcterms:modified xsi:type="dcterms:W3CDTF">2018-02-27T06:43:34Z</dcterms:modified>
</cp:coreProperties>
</file>