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51435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4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  <a:defRPr sz="1400"/>
            </a:pPr>
            <a:endParaRPr lang="en-US" sz="1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compatLnSpc="0"/>
          <a:lstStyle/>
          <a:p>
            <a:pPr lvl="0" algn="r" rtl="0" hangingPunct="0">
              <a:buNone/>
              <a:tabLst/>
              <a:defRPr sz="1400"/>
            </a:pPr>
            <a:endParaRPr lang="en-US" sz="1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b" compatLnSpc="0"/>
          <a:lstStyle/>
          <a:p>
            <a:pPr lvl="0" rtl="0" hangingPunct="0">
              <a:buNone/>
              <a:tabLst/>
              <a:defRPr sz="1400"/>
            </a:pPr>
            <a:endParaRPr lang="en-US" sz="1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b" compatLnSpc="0"/>
          <a:lstStyle/>
          <a:p>
            <a:pPr lvl="0" algn="r" rtl="0" hangingPunct="0">
              <a:buNone/>
              <a:tabLst/>
              <a:defRPr sz="1400"/>
            </a:pPr>
            <a:fld id="{18FA6BDE-E282-40F7-BC60-514CF987D2CE}" type="slidenum">
              <a:t>‹#›</a:t>
            </a:fld>
            <a:endParaRPr lang="en-US" sz="1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84208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BDEADDC2-E49D-4129-ABB9-616E0EF8DDE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0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4282200" y="10155240"/>
            <a:ext cx="3275640" cy="536040"/>
          </a:xfrm>
        </p:spPr>
        <p:txBody>
          <a:bodyPr wrap="square" lIns="91440" tIns="45720" rIns="91440" bIns="45720"/>
          <a:lstStyle/>
          <a:p>
            <a:pPr lvl="0" hangingPunct="1"/>
            <a:fld id="{DB2478E2-34A3-4A07-BEED-7E3C2BF63BA0}" type="slidenum">
              <a:t>19</a:t>
            </a:fld>
            <a:endParaRPr lang="en-US" sz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06720" y="1336320"/>
            <a:ext cx="3345839" cy="360792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639" y="5144759"/>
            <a:ext cx="6048000" cy="4209840"/>
          </a:xfrm>
        </p:spPr>
        <p:txBody>
          <a:bodyPr wrap="square" lIns="91440" tIns="45720" rIns="91440" bIns="45720" anchor="t"/>
          <a:lstStyle/>
          <a:p>
            <a:endParaRPr lang="en-US" sz="281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68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057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3702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3702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973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1459-2FE5-4808-A350-752D257BDDCA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EE70-33F7-40C8-9C59-F05430FDB7D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337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1459-2FE5-4808-A350-752D257BDDCA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6D4E-FCD2-487E-9E7A-64CF038DFF0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940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1459-2FE5-4808-A350-752D257BDDCA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79DB-A656-448A-98D7-1042E18DC5E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071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1459-2FE5-4808-A350-752D257BDDCA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8FBA-3792-46DD-A2BE-8CDCDD46BA2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291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1459-2FE5-4808-A350-752D257BDDCA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14DF-E6EF-49E4-B249-15718AD1D2E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713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1459-2FE5-4808-A350-752D257BDDCA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13AE-DDFA-49FC-8534-2B2B3347DBA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118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1459-2FE5-4808-A350-752D257BDDCA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6952-D933-4DD2-AA90-5F371D78955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75350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1459-2FE5-4808-A350-752D257BDDCA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8194-5D1B-4858-A815-68AD69486E9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68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135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1459-2FE5-4808-A350-752D257BDDCA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EC58-0A6B-4624-B992-F59915655BE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938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1459-2FE5-4808-A350-752D257BDDCA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64E6-35D9-4053-8471-7BC2674EB6C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399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1459-2FE5-4808-A350-752D257BDDCA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7BC00-5D86-4DB6-A167-9128EA64425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318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4424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9188"/>
            <a:ext cx="4038600" cy="2773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9188"/>
            <a:ext cx="4038600" cy="2773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997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412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388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619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0857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3196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190800"/>
            <a:ext cx="8229240" cy="79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119240"/>
            <a:ext cx="8229240" cy="2773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n-US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en-US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A1459-2FE5-4808-A350-752D257BDDCA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3AF4B-FAE3-41E4-AC90-D4864B1C52D6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acad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-360"/>
            <a:ext cx="9144000" cy="514367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5401" h="14289">
                <a:moveTo>
                  <a:pt x="0" y="14289"/>
                </a:moveTo>
                <a:lnTo>
                  <a:pt x="25401" y="14289"/>
                </a:lnTo>
                <a:lnTo>
                  <a:pt x="25401" y="0"/>
                </a:lnTo>
                <a:lnTo>
                  <a:pt x="0" y="0"/>
                </a:ln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640" cy="51433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/>
          <p:cNvSpPr/>
          <p:nvPr/>
        </p:nvSpPr>
        <p:spPr>
          <a:xfrm>
            <a:off x="717480" y="676440"/>
            <a:ext cx="35280" cy="138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9" h="386">
                <a:moveTo>
                  <a:pt x="0" y="386"/>
                </a:moveTo>
                <a:lnTo>
                  <a:pt x="99" y="386"/>
                </a:lnTo>
                <a:lnTo>
                  <a:pt x="99" y="0"/>
                </a:lnTo>
                <a:lnTo>
                  <a:pt x="0" y="0"/>
                </a:ln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928080" y="675000"/>
            <a:ext cx="105120" cy="1447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3" h="403">
                <a:moveTo>
                  <a:pt x="293" y="116"/>
                </a:moveTo>
                <a:cubicBezTo>
                  <a:pt x="287" y="116"/>
                  <a:pt x="258" y="93"/>
                  <a:pt x="213" y="93"/>
                </a:cubicBezTo>
                <a:cubicBezTo>
                  <a:pt x="149" y="93"/>
                  <a:pt x="103" y="140"/>
                  <a:pt x="103" y="198"/>
                </a:cubicBezTo>
                <a:cubicBezTo>
                  <a:pt x="103" y="256"/>
                  <a:pt x="143" y="303"/>
                  <a:pt x="213" y="303"/>
                </a:cubicBezTo>
                <a:cubicBezTo>
                  <a:pt x="258" y="303"/>
                  <a:pt x="287" y="286"/>
                  <a:pt x="293" y="286"/>
                </a:cubicBezTo>
                <a:cubicBezTo>
                  <a:pt x="293" y="391"/>
                  <a:pt x="293" y="391"/>
                  <a:pt x="293" y="391"/>
                </a:cubicBezTo>
                <a:cubicBezTo>
                  <a:pt x="281" y="391"/>
                  <a:pt x="247" y="403"/>
                  <a:pt x="201" y="403"/>
                </a:cubicBezTo>
                <a:cubicBezTo>
                  <a:pt x="91" y="403"/>
                  <a:pt x="0" y="326"/>
                  <a:pt x="0" y="198"/>
                </a:cubicBezTo>
                <a:cubicBezTo>
                  <a:pt x="0" y="81"/>
                  <a:pt x="86" y="0"/>
                  <a:pt x="201" y="0"/>
                </a:cubicBezTo>
                <a:cubicBezTo>
                  <a:pt x="247" y="0"/>
                  <a:pt x="281" y="12"/>
                  <a:pt x="293" y="1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63760" y="675000"/>
            <a:ext cx="106560" cy="1447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7" h="403">
                <a:moveTo>
                  <a:pt x="297" y="116"/>
                </a:moveTo>
                <a:cubicBezTo>
                  <a:pt x="291" y="116"/>
                  <a:pt x="262" y="93"/>
                  <a:pt x="210" y="93"/>
                </a:cubicBezTo>
                <a:cubicBezTo>
                  <a:pt x="146" y="93"/>
                  <a:pt x="105" y="140"/>
                  <a:pt x="105" y="198"/>
                </a:cubicBezTo>
                <a:cubicBezTo>
                  <a:pt x="105" y="256"/>
                  <a:pt x="146" y="303"/>
                  <a:pt x="210" y="303"/>
                </a:cubicBezTo>
                <a:cubicBezTo>
                  <a:pt x="256" y="303"/>
                  <a:pt x="291" y="286"/>
                  <a:pt x="297" y="286"/>
                </a:cubicBezTo>
                <a:cubicBezTo>
                  <a:pt x="297" y="391"/>
                  <a:pt x="297" y="391"/>
                  <a:pt x="297" y="391"/>
                </a:cubicBezTo>
                <a:cubicBezTo>
                  <a:pt x="286" y="391"/>
                  <a:pt x="251" y="403"/>
                  <a:pt x="204" y="403"/>
                </a:cubicBezTo>
                <a:cubicBezTo>
                  <a:pt x="94" y="403"/>
                  <a:pt x="0" y="326"/>
                  <a:pt x="0" y="198"/>
                </a:cubicBezTo>
                <a:cubicBezTo>
                  <a:pt x="0" y="81"/>
                  <a:pt x="88" y="0"/>
                  <a:pt x="204" y="0"/>
                </a:cubicBezTo>
                <a:cubicBezTo>
                  <a:pt x="251" y="0"/>
                  <a:pt x="286" y="12"/>
                  <a:pt x="297" y="1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071359" y="675000"/>
            <a:ext cx="144720" cy="1447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03" h="403">
                <a:moveTo>
                  <a:pt x="403" y="198"/>
                </a:moveTo>
                <a:cubicBezTo>
                  <a:pt x="403" y="309"/>
                  <a:pt x="322" y="403"/>
                  <a:pt x="202" y="403"/>
                </a:cubicBezTo>
                <a:cubicBezTo>
                  <a:pt x="81" y="403"/>
                  <a:pt x="0" y="309"/>
                  <a:pt x="0" y="198"/>
                </a:cubicBezTo>
                <a:cubicBezTo>
                  <a:pt x="0" y="87"/>
                  <a:pt x="81" y="0"/>
                  <a:pt x="202" y="0"/>
                </a:cubicBezTo>
                <a:cubicBezTo>
                  <a:pt x="322" y="0"/>
                  <a:pt x="403" y="87"/>
                  <a:pt x="403" y="198"/>
                </a:cubicBezTo>
                <a:close/>
                <a:moveTo>
                  <a:pt x="202" y="99"/>
                </a:moveTo>
                <a:cubicBezTo>
                  <a:pt x="144" y="99"/>
                  <a:pt x="104" y="146"/>
                  <a:pt x="104" y="198"/>
                </a:cubicBezTo>
                <a:cubicBezTo>
                  <a:pt x="104" y="256"/>
                  <a:pt x="144" y="303"/>
                  <a:pt x="202" y="303"/>
                </a:cubicBezTo>
                <a:cubicBezTo>
                  <a:pt x="259" y="303"/>
                  <a:pt x="299" y="256"/>
                  <a:pt x="299" y="198"/>
                </a:cubicBezTo>
                <a:cubicBezTo>
                  <a:pt x="299" y="146"/>
                  <a:pt x="259" y="99"/>
                  <a:pt x="202" y="99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98480" y="675000"/>
            <a:ext cx="94320" cy="1447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63" h="403">
                <a:moveTo>
                  <a:pt x="240" y="93"/>
                </a:moveTo>
                <a:cubicBezTo>
                  <a:pt x="235" y="93"/>
                  <a:pt x="195" y="81"/>
                  <a:pt x="166" y="81"/>
                </a:cubicBezTo>
                <a:cubicBezTo>
                  <a:pt x="126" y="81"/>
                  <a:pt x="103" y="93"/>
                  <a:pt x="103" y="116"/>
                </a:cubicBezTo>
                <a:cubicBezTo>
                  <a:pt x="103" y="140"/>
                  <a:pt x="132" y="146"/>
                  <a:pt x="149" y="152"/>
                </a:cubicBezTo>
                <a:cubicBezTo>
                  <a:pt x="172" y="157"/>
                  <a:pt x="172" y="157"/>
                  <a:pt x="172" y="157"/>
                </a:cubicBezTo>
                <a:cubicBezTo>
                  <a:pt x="235" y="180"/>
                  <a:pt x="263" y="221"/>
                  <a:pt x="263" y="274"/>
                </a:cubicBezTo>
                <a:cubicBezTo>
                  <a:pt x="263" y="368"/>
                  <a:pt x="183" y="403"/>
                  <a:pt x="109" y="403"/>
                </a:cubicBezTo>
                <a:cubicBezTo>
                  <a:pt x="58" y="403"/>
                  <a:pt x="5" y="391"/>
                  <a:pt x="5" y="391"/>
                </a:cubicBezTo>
                <a:cubicBezTo>
                  <a:pt x="5" y="303"/>
                  <a:pt x="5" y="303"/>
                  <a:pt x="5" y="303"/>
                </a:cubicBezTo>
                <a:cubicBezTo>
                  <a:pt x="12" y="303"/>
                  <a:pt x="52" y="315"/>
                  <a:pt x="92" y="315"/>
                </a:cubicBezTo>
                <a:cubicBezTo>
                  <a:pt x="143" y="315"/>
                  <a:pt x="166" y="303"/>
                  <a:pt x="166" y="280"/>
                </a:cubicBezTo>
                <a:cubicBezTo>
                  <a:pt x="166" y="262"/>
                  <a:pt x="143" y="250"/>
                  <a:pt x="121" y="239"/>
                </a:cubicBezTo>
                <a:cubicBezTo>
                  <a:pt x="115" y="239"/>
                  <a:pt x="109" y="239"/>
                  <a:pt x="103" y="233"/>
                </a:cubicBezTo>
                <a:cubicBezTo>
                  <a:pt x="46" y="215"/>
                  <a:pt x="0" y="186"/>
                  <a:pt x="0" y="122"/>
                </a:cubicBezTo>
                <a:cubicBezTo>
                  <a:pt x="0" y="46"/>
                  <a:pt x="58" y="0"/>
                  <a:pt x="143" y="0"/>
                </a:cubicBezTo>
                <a:cubicBezTo>
                  <a:pt x="195" y="0"/>
                  <a:pt x="235" y="12"/>
                  <a:pt x="240" y="1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92120" y="508679"/>
            <a:ext cx="34920" cy="71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8" h="200">
                <a:moveTo>
                  <a:pt x="98" y="47"/>
                </a:moveTo>
                <a:cubicBezTo>
                  <a:pt x="98" y="18"/>
                  <a:pt x="75" y="0"/>
                  <a:pt x="47" y="0"/>
                </a:cubicBezTo>
                <a:cubicBezTo>
                  <a:pt x="23" y="0"/>
                  <a:pt x="0" y="18"/>
                  <a:pt x="0" y="47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77"/>
                  <a:pt x="23" y="200"/>
                  <a:pt x="47" y="200"/>
                </a:cubicBezTo>
                <a:cubicBezTo>
                  <a:pt x="75" y="200"/>
                  <a:pt x="98" y="177"/>
                  <a:pt x="98" y="153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86440" y="461520"/>
            <a:ext cx="35280" cy="1188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9" h="331">
                <a:moveTo>
                  <a:pt x="99" y="46"/>
                </a:moveTo>
                <a:cubicBezTo>
                  <a:pt x="99" y="17"/>
                  <a:pt x="76" y="0"/>
                  <a:pt x="46" y="0"/>
                </a:cubicBezTo>
                <a:cubicBezTo>
                  <a:pt x="23" y="0"/>
                  <a:pt x="0" y="17"/>
                  <a:pt x="0" y="46"/>
                </a:cubicBezTo>
                <a:cubicBezTo>
                  <a:pt x="0" y="285"/>
                  <a:pt x="0" y="285"/>
                  <a:pt x="0" y="285"/>
                </a:cubicBezTo>
                <a:cubicBezTo>
                  <a:pt x="0" y="308"/>
                  <a:pt x="23" y="331"/>
                  <a:pt x="46" y="331"/>
                </a:cubicBezTo>
                <a:cubicBezTo>
                  <a:pt x="76" y="331"/>
                  <a:pt x="99" y="308"/>
                  <a:pt x="99" y="28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82560" y="394560"/>
            <a:ext cx="34920" cy="2210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8" h="615">
                <a:moveTo>
                  <a:pt x="98" y="46"/>
                </a:moveTo>
                <a:cubicBezTo>
                  <a:pt x="98" y="23"/>
                  <a:pt x="75" y="0"/>
                  <a:pt x="46" y="0"/>
                </a:cubicBezTo>
                <a:cubicBezTo>
                  <a:pt x="23" y="0"/>
                  <a:pt x="0" y="23"/>
                  <a:pt x="0" y="46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91"/>
                  <a:pt x="23" y="615"/>
                  <a:pt x="46" y="615"/>
                </a:cubicBezTo>
                <a:cubicBezTo>
                  <a:pt x="75" y="615"/>
                  <a:pt x="98" y="591"/>
                  <a:pt x="98" y="563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77239" y="461520"/>
            <a:ext cx="34920" cy="1188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8" h="331">
                <a:moveTo>
                  <a:pt x="98" y="46"/>
                </a:moveTo>
                <a:cubicBezTo>
                  <a:pt x="98" y="17"/>
                  <a:pt x="75" y="0"/>
                  <a:pt x="46" y="0"/>
                </a:cubicBezTo>
                <a:cubicBezTo>
                  <a:pt x="22" y="0"/>
                  <a:pt x="0" y="17"/>
                  <a:pt x="0" y="46"/>
                </a:cubicBezTo>
                <a:cubicBezTo>
                  <a:pt x="0" y="285"/>
                  <a:pt x="0" y="285"/>
                  <a:pt x="0" y="285"/>
                </a:cubicBezTo>
                <a:cubicBezTo>
                  <a:pt x="0" y="308"/>
                  <a:pt x="22" y="331"/>
                  <a:pt x="46" y="331"/>
                </a:cubicBezTo>
                <a:cubicBezTo>
                  <a:pt x="75" y="331"/>
                  <a:pt x="98" y="308"/>
                  <a:pt x="98" y="28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872999" y="508679"/>
            <a:ext cx="35280" cy="71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9" h="200">
                <a:moveTo>
                  <a:pt x="99" y="47"/>
                </a:moveTo>
                <a:cubicBezTo>
                  <a:pt x="99" y="18"/>
                  <a:pt x="76" y="0"/>
                  <a:pt x="46" y="0"/>
                </a:cubicBezTo>
                <a:cubicBezTo>
                  <a:pt x="23" y="0"/>
                  <a:pt x="0" y="18"/>
                  <a:pt x="0" y="47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77"/>
                  <a:pt x="23" y="200"/>
                  <a:pt x="46" y="200"/>
                </a:cubicBezTo>
                <a:cubicBezTo>
                  <a:pt x="76" y="200"/>
                  <a:pt x="99" y="177"/>
                  <a:pt x="99" y="153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967680" y="461520"/>
            <a:ext cx="34920" cy="1188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8" h="331">
                <a:moveTo>
                  <a:pt x="98" y="46"/>
                </a:moveTo>
                <a:cubicBezTo>
                  <a:pt x="98" y="17"/>
                  <a:pt x="74" y="0"/>
                  <a:pt x="51" y="0"/>
                </a:cubicBezTo>
                <a:cubicBezTo>
                  <a:pt x="23" y="0"/>
                  <a:pt x="0" y="17"/>
                  <a:pt x="0" y="46"/>
                </a:cubicBezTo>
                <a:cubicBezTo>
                  <a:pt x="0" y="285"/>
                  <a:pt x="0" y="285"/>
                  <a:pt x="0" y="285"/>
                </a:cubicBezTo>
                <a:cubicBezTo>
                  <a:pt x="0" y="308"/>
                  <a:pt x="23" y="331"/>
                  <a:pt x="51" y="331"/>
                </a:cubicBezTo>
                <a:cubicBezTo>
                  <a:pt x="74" y="331"/>
                  <a:pt x="98" y="308"/>
                  <a:pt x="98" y="28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063440" y="394560"/>
            <a:ext cx="35280" cy="2210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9" h="615">
                <a:moveTo>
                  <a:pt x="99" y="46"/>
                </a:moveTo>
                <a:cubicBezTo>
                  <a:pt x="99" y="23"/>
                  <a:pt x="76" y="0"/>
                  <a:pt x="53" y="0"/>
                </a:cubicBezTo>
                <a:cubicBezTo>
                  <a:pt x="24" y="0"/>
                  <a:pt x="0" y="23"/>
                  <a:pt x="0" y="46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91"/>
                  <a:pt x="24" y="615"/>
                  <a:pt x="53" y="615"/>
                </a:cubicBezTo>
                <a:cubicBezTo>
                  <a:pt x="76" y="615"/>
                  <a:pt x="99" y="591"/>
                  <a:pt x="99" y="563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158120" y="461520"/>
            <a:ext cx="34920" cy="1188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8" h="331">
                <a:moveTo>
                  <a:pt x="98" y="46"/>
                </a:moveTo>
                <a:cubicBezTo>
                  <a:pt x="98" y="17"/>
                  <a:pt x="75" y="0"/>
                  <a:pt x="52" y="0"/>
                </a:cubicBezTo>
                <a:cubicBezTo>
                  <a:pt x="23" y="0"/>
                  <a:pt x="0" y="17"/>
                  <a:pt x="0" y="46"/>
                </a:cubicBezTo>
                <a:cubicBezTo>
                  <a:pt x="0" y="285"/>
                  <a:pt x="0" y="285"/>
                  <a:pt x="0" y="285"/>
                </a:cubicBezTo>
                <a:cubicBezTo>
                  <a:pt x="0" y="308"/>
                  <a:pt x="23" y="331"/>
                  <a:pt x="52" y="331"/>
                </a:cubicBezTo>
                <a:cubicBezTo>
                  <a:pt x="75" y="331"/>
                  <a:pt x="98" y="308"/>
                  <a:pt x="98" y="28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254240" y="508679"/>
            <a:ext cx="34920" cy="71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8" h="200">
                <a:moveTo>
                  <a:pt x="98" y="47"/>
                </a:moveTo>
                <a:cubicBezTo>
                  <a:pt x="98" y="18"/>
                  <a:pt x="75" y="0"/>
                  <a:pt x="51" y="0"/>
                </a:cubicBezTo>
                <a:cubicBezTo>
                  <a:pt x="22" y="0"/>
                  <a:pt x="0" y="18"/>
                  <a:pt x="0" y="47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77"/>
                  <a:pt x="22" y="200"/>
                  <a:pt x="51" y="200"/>
                </a:cubicBezTo>
                <a:cubicBezTo>
                  <a:pt x="75" y="200"/>
                  <a:pt x="98" y="177"/>
                  <a:pt x="98" y="153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120" y="2684520"/>
            <a:ext cx="3979800" cy="2836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2010">
                <a:solidFill>
                  <a:srgbClr val="81C569"/>
                </a:solidFill>
                <a:latin typeface="Arial"/>
                <a:ea typeface="DejaVu Sans" pitchFamily="2"/>
                <a:cs typeface="Arial"/>
              </a:rPr>
              <a:t>Emerging Technologies Curriculum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2120" y="2073600"/>
            <a:ext cx="8844480" cy="51227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3600">
                <a:solidFill>
                  <a:srgbClr val="38C6F4"/>
                </a:solidFill>
                <a:latin typeface="Arial"/>
                <a:ea typeface="DejaVu Sans" pitchFamily="2"/>
                <a:cs typeface="Arial"/>
              </a:rPr>
              <a:t>IoT Fundamentals &amp; Digital Transformation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5400" y="4335120"/>
            <a:ext cx="1252080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38C6F4"/>
                </a:solidFill>
                <a:latin typeface="Arial"/>
                <a:ea typeface="DejaVu Sans" pitchFamily="2"/>
                <a:cs typeface="Arial"/>
              </a:rPr>
              <a:t>February 27, 2018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4760" y="3862439"/>
            <a:ext cx="1069200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38C6F4"/>
                </a:solidFill>
                <a:latin typeface="Arial"/>
                <a:ea typeface="DejaVu Sans" pitchFamily="2"/>
                <a:cs typeface="Arial"/>
              </a:rPr>
              <a:t>Dler Z. Mawlod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4760" y="4035599"/>
            <a:ext cx="2736360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38C6F4"/>
                </a:solidFill>
                <a:latin typeface="Arial"/>
                <a:ea typeface="DejaVu Sans" pitchFamily="2"/>
                <a:cs typeface="Arial"/>
              </a:rPr>
              <a:t>Cisco Academy Support Center Advisor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-360"/>
            <a:ext cx="9144000" cy="514367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5401" h="14289">
                <a:moveTo>
                  <a:pt x="0" y="14289"/>
                </a:moveTo>
                <a:lnTo>
                  <a:pt x="25401" y="14289"/>
                </a:lnTo>
                <a:lnTo>
                  <a:pt x="254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86360" y="4782240"/>
            <a:ext cx="8604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D9D9D9"/>
                </a:solidFill>
                <a:latin typeface="Arial"/>
                <a:ea typeface="DejaVu Sans" pitchFamily="2"/>
                <a:cs typeface="Arial"/>
              </a:rPr>
              <a:t>30</a:t>
            </a:r>
          </a:p>
        </p:txBody>
      </p:sp>
      <p:sp>
        <p:nvSpPr>
          <p:cNvPr id="4" name="Freeform 3"/>
          <p:cNvSpPr/>
          <p:nvPr/>
        </p:nvSpPr>
        <p:spPr>
          <a:xfrm>
            <a:off x="604800" y="4835520"/>
            <a:ext cx="13680" cy="59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" h="166">
                <a:moveTo>
                  <a:pt x="0" y="166"/>
                </a:moveTo>
                <a:lnTo>
                  <a:pt x="39" y="166"/>
                </a:lnTo>
                <a:lnTo>
                  <a:pt x="39" y="0"/>
                </a:lnTo>
                <a:lnTo>
                  <a:pt x="0" y="0"/>
                </a:ln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94800" y="4834080"/>
            <a:ext cx="4428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4" h="174">
                <a:moveTo>
                  <a:pt x="124" y="50"/>
                </a:moveTo>
                <a:cubicBezTo>
                  <a:pt x="121" y="50"/>
                  <a:pt x="109" y="40"/>
                  <a:pt x="90" y="40"/>
                </a:cubicBezTo>
                <a:cubicBezTo>
                  <a:pt x="62" y="40"/>
                  <a:pt x="43" y="60"/>
                  <a:pt x="43" y="85"/>
                </a:cubicBezTo>
                <a:cubicBezTo>
                  <a:pt x="43" y="110"/>
                  <a:pt x="60" y="130"/>
                  <a:pt x="90" y="130"/>
                </a:cubicBezTo>
                <a:cubicBezTo>
                  <a:pt x="109" y="130"/>
                  <a:pt x="121" y="123"/>
                  <a:pt x="124" y="123"/>
                </a:cubicBezTo>
                <a:cubicBezTo>
                  <a:pt x="124" y="169"/>
                  <a:pt x="124" y="169"/>
                  <a:pt x="124" y="169"/>
                </a:cubicBezTo>
                <a:cubicBezTo>
                  <a:pt x="119" y="169"/>
                  <a:pt x="104" y="174"/>
                  <a:pt x="85" y="174"/>
                </a:cubicBezTo>
                <a:cubicBezTo>
                  <a:pt x="38" y="174"/>
                  <a:pt x="0" y="140"/>
                  <a:pt x="0" y="85"/>
                </a:cubicBezTo>
                <a:cubicBezTo>
                  <a:pt x="0" y="35"/>
                  <a:pt x="36" y="0"/>
                  <a:pt x="85" y="0"/>
                </a:cubicBezTo>
                <a:cubicBezTo>
                  <a:pt x="104" y="0"/>
                  <a:pt x="119" y="5"/>
                  <a:pt x="124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37840" y="4834080"/>
            <a:ext cx="4572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8" h="174">
                <a:moveTo>
                  <a:pt x="128" y="50"/>
                </a:moveTo>
                <a:cubicBezTo>
                  <a:pt x="125" y="50"/>
                  <a:pt x="113" y="40"/>
                  <a:pt x="90" y="40"/>
                </a:cubicBezTo>
                <a:cubicBezTo>
                  <a:pt x="62" y="40"/>
                  <a:pt x="45" y="60"/>
                  <a:pt x="45" y="85"/>
                </a:cubicBezTo>
                <a:cubicBezTo>
                  <a:pt x="45" y="110"/>
                  <a:pt x="62" y="130"/>
                  <a:pt x="90" y="130"/>
                </a:cubicBezTo>
                <a:cubicBezTo>
                  <a:pt x="110" y="130"/>
                  <a:pt x="125" y="123"/>
                  <a:pt x="128" y="123"/>
                </a:cubicBezTo>
                <a:cubicBezTo>
                  <a:pt x="128" y="169"/>
                  <a:pt x="128" y="169"/>
                  <a:pt x="128" y="169"/>
                </a:cubicBezTo>
                <a:cubicBezTo>
                  <a:pt x="123" y="169"/>
                  <a:pt x="108" y="174"/>
                  <a:pt x="87" y="174"/>
                </a:cubicBezTo>
                <a:cubicBezTo>
                  <a:pt x="40" y="174"/>
                  <a:pt x="0" y="140"/>
                  <a:pt x="0" y="85"/>
                </a:cubicBezTo>
                <a:cubicBezTo>
                  <a:pt x="0" y="35"/>
                  <a:pt x="37" y="0"/>
                  <a:pt x="87" y="0"/>
                </a:cubicBezTo>
                <a:cubicBezTo>
                  <a:pt x="108" y="0"/>
                  <a:pt x="123" y="5"/>
                  <a:pt x="128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55639" y="4834080"/>
            <a:ext cx="6120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1" h="174">
                <a:moveTo>
                  <a:pt x="171" y="85"/>
                </a:moveTo>
                <a:cubicBezTo>
                  <a:pt x="171" y="133"/>
                  <a:pt x="137" y="174"/>
                  <a:pt x="86" y="174"/>
                </a:cubicBezTo>
                <a:cubicBezTo>
                  <a:pt x="35" y="174"/>
                  <a:pt x="0" y="133"/>
                  <a:pt x="0" y="85"/>
                </a:cubicBezTo>
                <a:cubicBezTo>
                  <a:pt x="0" y="37"/>
                  <a:pt x="35" y="0"/>
                  <a:pt x="86" y="0"/>
                </a:cubicBezTo>
                <a:cubicBezTo>
                  <a:pt x="137" y="0"/>
                  <a:pt x="171" y="37"/>
                  <a:pt x="171" y="85"/>
                </a:cubicBezTo>
                <a:close/>
                <a:moveTo>
                  <a:pt x="86" y="42"/>
                </a:moveTo>
                <a:cubicBezTo>
                  <a:pt x="62" y="42"/>
                  <a:pt x="45" y="63"/>
                  <a:pt x="45" y="85"/>
                </a:cubicBezTo>
                <a:cubicBezTo>
                  <a:pt x="45" y="110"/>
                  <a:pt x="62" y="130"/>
                  <a:pt x="86" y="130"/>
                </a:cubicBezTo>
                <a:cubicBezTo>
                  <a:pt x="110" y="130"/>
                  <a:pt x="127" y="110"/>
                  <a:pt x="127" y="85"/>
                </a:cubicBezTo>
                <a:cubicBezTo>
                  <a:pt x="127" y="63"/>
                  <a:pt x="110" y="42"/>
                  <a:pt x="86" y="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38280" y="4834080"/>
            <a:ext cx="4140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6" h="174">
                <a:moveTo>
                  <a:pt x="105" y="40"/>
                </a:moveTo>
                <a:cubicBezTo>
                  <a:pt x="102" y="40"/>
                  <a:pt x="85" y="35"/>
                  <a:pt x="72" y="35"/>
                </a:cubicBezTo>
                <a:cubicBezTo>
                  <a:pt x="55" y="35"/>
                  <a:pt x="45" y="40"/>
                  <a:pt x="45" y="50"/>
                </a:cubicBezTo>
                <a:cubicBezTo>
                  <a:pt x="45" y="60"/>
                  <a:pt x="57" y="63"/>
                  <a:pt x="65" y="65"/>
                </a:cubicBezTo>
                <a:cubicBezTo>
                  <a:pt x="75" y="68"/>
                  <a:pt x="75" y="68"/>
                  <a:pt x="75" y="68"/>
                </a:cubicBezTo>
                <a:cubicBezTo>
                  <a:pt x="102" y="78"/>
                  <a:pt x="116" y="95"/>
                  <a:pt x="116" y="118"/>
                </a:cubicBezTo>
                <a:cubicBezTo>
                  <a:pt x="116" y="159"/>
                  <a:pt x="80" y="174"/>
                  <a:pt x="47" y="174"/>
                </a:cubicBezTo>
                <a:cubicBezTo>
                  <a:pt x="25" y="174"/>
                  <a:pt x="3" y="169"/>
                  <a:pt x="3" y="169"/>
                </a:cubicBezTo>
                <a:cubicBezTo>
                  <a:pt x="3" y="130"/>
                  <a:pt x="3" y="130"/>
                  <a:pt x="3" y="130"/>
                </a:cubicBezTo>
                <a:cubicBezTo>
                  <a:pt x="5" y="130"/>
                  <a:pt x="23" y="135"/>
                  <a:pt x="40" y="135"/>
                </a:cubicBezTo>
                <a:cubicBezTo>
                  <a:pt x="62" y="135"/>
                  <a:pt x="72" y="130"/>
                  <a:pt x="72" y="120"/>
                </a:cubicBezTo>
                <a:cubicBezTo>
                  <a:pt x="72" y="113"/>
                  <a:pt x="62" y="108"/>
                  <a:pt x="52" y="103"/>
                </a:cubicBezTo>
                <a:cubicBezTo>
                  <a:pt x="50" y="103"/>
                  <a:pt x="47" y="103"/>
                  <a:pt x="45" y="100"/>
                </a:cubicBezTo>
                <a:cubicBezTo>
                  <a:pt x="20" y="93"/>
                  <a:pt x="0" y="80"/>
                  <a:pt x="0" y="52"/>
                </a:cubicBezTo>
                <a:cubicBezTo>
                  <a:pt x="0" y="20"/>
                  <a:pt x="25" y="0"/>
                  <a:pt x="62" y="0"/>
                </a:cubicBezTo>
                <a:cubicBezTo>
                  <a:pt x="85" y="0"/>
                  <a:pt x="102" y="5"/>
                  <a:pt x="105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07239" y="4763880"/>
            <a:ext cx="1548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86">
                <a:moveTo>
                  <a:pt x="44" y="20"/>
                </a:moveTo>
                <a:cubicBezTo>
                  <a:pt x="44" y="7"/>
                  <a:pt x="33" y="0"/>
                  <a:pt x="20" y="0"/>
                </a:cubicBezTo>
                <a:cubicBezTo>
                  <a:pt x="10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0" y="86"/>
                  <a:pt x="20" y="86"/>
                </a:cubicBezTo>
                <a:cubicBezTo>
                  <a:pt x="33" y="86"/>
                  <a:pt x="44" y="75"/>
                  <a:pt x="44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4864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3" y="0"/>
                  <a:pt x="20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0" y="141"/>
                </a:cubicBezTo>
                <a:cubicBezTo>
                  <a:pt x="33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89680" y="4714920"/>
            <a:ext cx="15120" cy="94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264">
                <a:moveTo>
                  <a:pt x="43" y="20"/>
                </a:moveTo>
                <a:cubicBezTo>
                  <a:pt x="43" y="10"/>
                  <a:pt x="33" y="0"/>
                  <a:pt x="20" y="0"/>
                </a:cubicBezTo>
                <a:cubicBezTo>
                  <a:pt x="10" y="0"/>
                  <a:pt x="0" y="10"/>
                  <a:pt x="0" y="20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54"/>
                  <a:pt x="10" y="264"/>
                  <a:pt x="20" y="264"/>
                </a:cubicBezTo>
                <a:cubicBezTo>
                  <a:pt x="33" y="264"/>
                  <a:pt x="43" y="254"/>
                  <a:pt x="43" y="2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2928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2" y="0"/>
                  <a:pt x="20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0" y="141"/>
                </a:cubicBezTo>
                <a:cubicBezTo>
                  <a:pt x="32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70320" y="4763880"/>
            <a:ext cx="1548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86">
                <a:moveTo>
                  <a:pt x="44" y="20"/>
                </a:moveTo>
                <a:cubicBezTo>
                  <a:pt x="44" y="7"/>
                  <a:pt x="34" y="0"/>
                  <a:pt x="21" y="0"/>
                </a:cubicBezTo>
                <a:cubicBezTo>
                  <a:pt x="11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1" y="86"/>
                  <a:pt x="21" y="86"/>
                </a:cubicBezTo>
                <a:cubicBezTo>
                  <a:pt x="34" y="86"/>
                  <a:pt x="44" y="75"/>
                  <a:pt x="44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11360" y="4744080"/>
            <a:ext cx="1548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141">
                <a:moveTo>
                  <a:pt x="44" y="19"/>
                </a:moveTo>
                <a:cubicBezTo>
                  <a:pt x="44" y="7"/>
                  <a:pt x="34" y="0"/>
                  <a:pt x="24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4" y="141"/>
                </a:cubicBezTo>
                <a:cubicBezTo>
                  <a:pt x="34" y="141"/>
                  <a:pt x="44" y="131"/>
                  <a:pt x="44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51320" y="4714920"/>
            <a:ext cx="15120" cy="94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264">
                <a:moveTo>
                  <a:pt x="43" y="20"/>
                </a:moveTo>
                <a:cubicBezTo>
                  <a:pt x="43" y="10"/>
                  <a:pt x="32" y="0"/>
                  <a:pt x="22" y="0"/>
                </a:cubicBezTo>
                <a:cubicBezTo>
                  <a:pt x="9" y="0"/>
                  <a:pt x="0" y="10"/>
                  <a:pt x="0" y="20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54"/>
                  <a:pt x="9" y="264"/>
                  <a:pt x="22" y="264"/>
                </a:cubicBezTo>
                <a:cubicBezTo>
                  <a:pt x="32" y="264"/>
                  <a:pt x="43" y="254"/>
                  <a:pt x="43" y="2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9236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3" y="0"/>
                  <a:pt x="23" y="0"/>
                </a:cubicBezTo>
                <a:cubicBezTo>
                  <a:pt x="11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1" y="141"/>
                  <a:pt x="23" y="141"/>
                </a:cubicBezTo>
                <a:cubicBezTo>
                  <a:pt x="33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833399" y="4763880"/>
            <a:ext cx="1512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86">
                <a:moveTo>
                  <a:pt x="43" y="20"/>
                </a:moveTo>
                <a:cubicBezTo>
                  <a:pt x="43" y="7"/>
                  <a:pt x="34" y="0"/>
                  <a:pt x="24" y="0"/>
                </a:cubicBezTo>
                <a:cubicBezTo>
                  <a:pt x="10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0" y="86"/>
                  <a:pt x="24" y="86"/>
                </a:cubicBezTo>
                <a:cubicBezTo>
                  <a:pt x="34" y="86"/>
                  <a:pt x="43" y="75"/>
                  <a:pt x="43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92880" y="4402799"/>
            <a:ext cx="1430999" cy="740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76" h="2058">
                <a:moveTo>
                  <a:pt x="0" y="2058"/>
                </a:moveTo>
                <a:lnTo>
                  <a:pt x="3976" y="2058"/>
                </a:lnTo>
                <a:lnTo>
                  <a:pt x="39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35400" y="1456920"/>
            <a:ext cx="481680" cy="4813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39" h="1338">
                <a:moveTo>
                  <a:pt x="0" y="669"/>
                </a:moveTo>
                <a:cubicBezTo>
                  <a:pt x="0" y="299"/>
                  <a:pt x="300" y="0"/>
                  <a:pt x="670" y="0"/>
                </a:cubicBezTo>
                <a:cubicBezTo>
                  <a:pt x="1039" y="0"/>
                  <a:pt x="1339" y="299"/>
                  <a:pt x="1339" y="669"/>
                </a:cubicBezTo>
                <a:cubicBezTo>
                  <a:pt x="1339" y="1039"/>
                  <a:pt x="1039" y="1338"/>
                  <a:pt x="670" y="1338"/>
                </a:cubicBezTo>
                <a:cubicBezTo>
                  <a:pt x="300" y="1338"/>
                  <a:pt x="0" y="1039"/>
                  <a:pt x="0" y="669"/>
                </a:cubicBezTo>
                <a:close/>
              </a:path>
            </a:pathLst>
          </a:custGeom>
          <a:solidFill>
            <a:srgbClr val="FBAB18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635400" y="1962720"/>
            <a:ext cx="481680" cy="4831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39" h="1343">
                <a:moveTo>
                  <a:pt x="0" y="672"/>
                </a:moveTo>
                <a:cubicBezTo>
                  <a:pt x="0" y="301"/>
                  <a:pt x="300" y="0"/>
                  <a:pt x="670" y="0"/>
                </a:cubicBezTo>
                <a:cubicBezTo>
                  <a:pt x="1039" y="0"/>
                  <a:pt x="1339" y="301"/>
                  <a:pt x="1339" y="672"/>
                </a:cubicBezTo>
                <a:cubicBezTo>
                  <a:pt x="1339" y="1042"/>
                  <a:pt x="1039" y="1343"/>
                  <a:pt x="670" y="1343"/>
                </a:cubicBezTo>
                <a:cubicBezTo>
                  <a:pt x="300" y="1343"/>
                  <a:pt x="0" y="1042"/>
                  <a:pt x="0" y="67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635400" y="2470319"/>
            <a:ext cx="481680" cy="4813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39" h="1338">
                <a:moveTo>
                  <a:pt x="0" y="670"/>
                </a:moveTo>
                <a:cubicBezTo>
                  <a:pt x="0" y="299"/>
                  <a:pt x="300" y="0"/>
                  <a:pt x="670" y="0"/>
                </a:cubicBezTo>
                <a:cubicBezTo>
                  <a:pt x="1039" y="0"/>
                  <a:pt x="1339" y="299"/>
                  <a:pt x="1339" y="670"/>
                </a:cubicBezTo>
                <a:cubicBezTo>
                  <a:pt x="1339" y="1039"/>
                  <a:pt x="1039" y="1338"/>
                  <a:pt x="670" y="1338"/>
                </a:cubicBezTo>
                <a:cubicBezTo>
                  <a:pt x="300" y="1338"/>
                  <a:pt x="0" y="1039"/>
                  <a:pt x="0" y="670"/>
                </a:cubicBezTo>
                <a:close/>
              </a:path>
            </a:pathLst>
          </a:custGeom>
          <a:solidFill>
            <a:srgbClr val="367187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635400" y="2976120"/>
            <a:ext cx="481680" cy="4831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39" h="1343">
                <a:moveTo>
                  <a:pt x="0" y="672"/>
                </a:moveTo>
                <a:cubicBezTo>
                  <a:pt x="0" y="301"/>
                  <a:pt x="300" y="0"/>
                  <a:pt x="670" y="0"/>
                </a:cubicBezTo>
                <a:cubicBezTo>
                  <a:pt x="1039" y="0"/>
                  <a:pt x="1339" y="301"/>
                  <a:pt x="1339" y="672"/>
                </a:cubicBezTo>
                <a:cubicBezTo>
                  <a:pt x="1339" y="1043"/>
                  <a:pt x="1039" y="1343"/>
                  <a:pt x="670" y="1343"/>
                </a:cubicBezTo>
                <a:cubicBezTo>
                  <a:pt x="300" y="1343"/>
                  <a:pt x="0" y="1043"/>
                  <a:pt x="0" y="672"/>
                </a:cubicBezTo>
                <a:close/>
              </a:path>
            </a:pathLst>
          </a:custGeom>
          <a:solidFill>
            <a:srgbClr val="9E0B0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635400" y="3483720"/>
            <a:ext cx="481680" cy="481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39" h="1339">
                <a:moveTo>
                  <a:pt x="0" y="670"/>
                </a:moveTo>
                <a:cubicBezTo>
                  <a:pt x="0" y="299"/>
                  <a:pt x="300" y="0"/>
                  <a:pt x="670" y="0"/>
                </a:cubicBezTo>
                <a:cubicBezTo>
                  <a:pt x="1039" y="0"/>
                  <a:pt x="1339" y="299"/>
                  <a:pt x="1339" y="670"/>
                </a:cubicBezTo>
                <a:cubicBezTo>
                  <a:pt x="1339" y="1039"/>
                  <a:pt x="1039" y="1339"/>
                  <a:pt x="670" y="1339"/>
                </a:cubicBezTo>
                <a:cubicBezTo>
                  <a:pt x="300" y="1339"/>
                  <a:pt x="0" y="1039"/>
                  <a:pt x="0" y="670"/>
                </a:cubicBezTo>
                <a:close/>
              </a:path>
            </a:pathLst>
          </a:custGeom>
          <a:solidFill>
            <a:srgbClr val="81C5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635400" y="3989520"/>
            <a:ext cx="481680" cy="4831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39" h="1343">
                <a:moveTo>
                  <a:pt x="0" y="672"/>
                </a:moveTo>
                <a:cubicBezTo>
                  <a:pt x="0" y="301"/>
                  <a:pt x="300" y="0"/>
                  <a:pt x="670" y="0"/>
                </a:cubicBezTo>
                <a:cubicBezTo>
                  <a:pt x="1039" y="0"/>
                  <a:pt x="1339" y="301"/>
                  <a:pt x="1339" y="672"/>
                </a:cubicBezTo>
                <a:cubicBezTo>
                  <a:pt x="1339" y="1043"/>
                  <a:pt x="1039" y="1343"/>
                  <a:pt x="670" y="1343"/>
                </a:cubicBezTo>
                <a:cubicBezTo>
                  <a:pt x="300" y="1343"/>
                  <a:pt x="0" y="1043"/>
                  <a:pt x="0" y="672"/>
                </a:cubicBezTo>
                <a:close/>
              </a:path>
            </a:pathLst>
          </a:custGeom>
          <a:solidFill>
            <a:srgbClr val="58585B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29919" y="4781160"/>
            <a:ext cx="241308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D9D9D9"/>
                </a:solidFill>
                <a:latin typeface="Arial"/>
                <a:ea typeface="DejaVu Sans" pitchFamily="2"/>
                <a:cs typeface="Arial"/>
              </a:rPr>
              <a:t>© 2017 Cisco and/or its affiliates. All rights reserved. Cisco Confidential</a:t>
            </a:r>
          </a:p>
        </p:txBody>
      </p:sp>
      <p:sp>
        <p:nvSpPr>
          <p:cNvPr id="26" name="Freeform 25"/>
          <p:cNvSpPr/>
          <p:nvPr/>
        </p:nvSpPr>
        <p:spPr>
          <a:xfrm>
            <a:off x="1204920" y="1072800"/>
            <a:ext cx="2232360" cy="373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02" h="1039">
                <a:moveTo>
                  <a:pt x="0" y="1039"/>
                </a:moveTo>
                <a:lnTo>
                  <a:pt x="6202" y="1039"/>
                </a:lnTo>
                <a:lnTo>
                  <a:pt x="6202" y="0"/>
                </a:lnTo>
                <a:lnTo>
                  <a:pt x="0" y="0"/>
                </a:lnTo>
                <a:close/>
              </a:path>
            </a:pathLst>
          </a:custGeom>
          <a:solidFill>
            <a:srgbClr val="58585B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3437279" y="1072800"/>
            <a:ext cx="5019480" cy="373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44" h="1039">
                <a:moveTo>
                  <a:pt x="0" y="1039"/>
                </a:moveTo>
                <a:lnTo>
                  <a:pt x="13944" y="1039"/>
                </a:lnTo>
                <a:lnTo>
                  <a:pt x="13944" y="0"/>
                </a:lnTo>
                <a:lnTo>
                  <a:pt x="0" y="0"/>
                </a:lnTo>
                <a:close/>
              </a:path>
            </a:pathLst>
          </a:custGeom>
          <a:solidFill>
            <a:srgbClr val="58585B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1204920" y="1446480"/>
            <a:ext cx="2232360" cy="5104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02" h="1419">
                <a:moveTo>
                  <a:pt x="0" y="1419"/>
                </a:moveTo>
                <a:lnTo>
                  <a:pt x="6202" y="1419"/>
                </a:lnTo>
                <a:lnTo>
                  <a:pt x="62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3437279" y="1446480"/>
            <a:ext cx="5019480" cy="5104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44" h="1419">
                <a:moveTo>
                  <a:pt x="0" y="1419"/>
                </a:moveTo>
                <a:lnTo>
                  <a:pt x="13944" y="1419"/>
                </a:lnTo>
                <a:lnTo>
                  <a:pt x="13944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1204920" y="1956960"/>
            <a:ext cx="2232360" cy="5104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02" h="1419">
                <a:moveTo>
                  <a:pt x="0" y="1419"/>
                </a:moveTo>
                <a:lnTo>
                  <a:pt x="6202" y="1419"/>
                </a:lnTo>
                <a:lnTo>
                  <a:pt x="62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3437279" y="1956960"/>
            <a:ext cx="5019480" cy="5104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44" h="1419">
                <a:moveTo>
                  <a:pt x="0" y="1419"/>
                </a:moveTo>
                <a:lnTo>
                  <a:pt x="13944" y="1419"/>
                </a:lnTo>
                <a:lnTo>
                  <a:pt x="13944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1204920" y="2467439"/>
            <a:ext cx="2232360" cy="5039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02" h="1401">
                <a:moveTo>
                  <a:pt x="0" y="1401"/>
                </a:moveTo>
                <a:lnTo>
                  <a:pt x="6202" y="1401"/>
                </a:lnTo>
                <a:lnTo>
                  <a:pt x="62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3437279" y="2467439"/>
            <a:ext cx="5019480" cy="5039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44" h="1401">
                <a:moveTo>
                  <a:pt x="0" y="1401"/>
                </a:moveTo>
                <a:lnTo>
                  <a:pt x="13944" y="1401"/>
                </a:lnTo>
                <a:lnTo>
                  <a:pt x="13944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1204920" y="2971440"/>
            <a:ext cx="2232360" cy="5104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02" h="1419">
                <a:moveTo>
                  <a:pt x="0" y="1419"/>
                </a:moveTo>
                <a:lnTo>
                  <a:pt x="6202" y="1419"/>
                </a:lnTo>
                <a:lnTo>
                  <a:pt x="62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3437279" y="2971440"/>
            <a:ext cx="5019480" cy="5104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44" h="1419">
                <a:moveTo>
                  <a:pt x="0" y="1419"/>
                </a:moveTo>
                <a:lnTo>
                  <a:pt x="13944" y="1419"/>
                </a:lnTo>
                <a:lnTo>
                  <a:pt x="13944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1204920" y="3481920"/>
            <a:ext cx="2232360" cy="5104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02" h="1419">
                <a:moveTo>
                  <a:pt x="0" y="1419"/>
                </a:moveTo>
                <a:lnTo>
                  <a:pt x="6202" y="1419"/>
                </a:lnTo>
                <a:lnTo>
                  <a:pt x="62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3437279" y="3481920"/>
            <a:ext cx="5019480" cy="5104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44" h="1419">
                <a:moveTo>
                  <a:pt x="0" y="1419"/>
                </a:moveTo>
                <a:lnTo>
                  <a:pt x="13944" y="1419"/>
                </a:lnTo>
                <a:lnTo>
                  <a:pt x="13944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1204920" y="3992400"/>
            <a:ext cx="2232360" cy="5104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02" h="1419">
                <a:moveTo>
                  <a:pt x="0" y="1419"/>
                </a:moveTo>
                <a:lnTo>
                  <a:pt x="6202" y="1419"/>
                </a:lnTo>
                <a:lnTo>
                  <a:pt x="62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3437279" y="3992400"/>
            <a:ext cx="5019480" cy="5104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44" h="1419">
                <a:moveTo>
                  <a:pt x="0" y="1419"/>
                </a:moveTo>
                <a:lnTo>
                  <a:pt x="13944" y="1419"/>
                </a:lnTo>
                <a:lnTo>
                  <a:pt x="13944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0" name="Straight Connector 39"/>
          <p:cNvSpPr/>
          <p:nvPr/>
        </p:nvSpPr>
        <p:spPr>
          <a:xfrm>
            <a:off x="1204920" y="1066680"/>
            <a:ext cx="0" cy="398880"/>
          </a:xfrm>
          <a:prstGeom prst="line">
            <a:avLst/>
          </a:prstGeom>
          <a:noFill/>
          <a:ln w="12600">
            <a:solidFill>
              <a:srgbClr val="FFFFFF"/>
            </a:solidFill>
            <a:prstDash val="solid"/>
            <a:round/>
          </a:ln>
        </p:spPr>
        <p:txBody>
          <a:bodyPr vert="horz" wrap="none" lIns="6120" tIns="6120" rIns="6120" bIns="612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1" name="Straight Connector 40"/>
          <p:cNvSpPr/>
          <p:nvPr/>
        </p:nvSpPr>
        <p:spPr>
          <a:xfrm>
            <a:off x="3437279" y="1066680"/>
            <a:ext cx="0" cy="3442680"/>
          </a:xfrm>
          <a:prstGeom prst="line">
            <a:avLst/>
          </a:prstGeom>
          <a:noFill/>
          <a:ln w="12600">
            <a:solidFill>
              <a:srgbClr val="FFFFFF"/>
            </a:solidFill>
            <a:prstDash val="solid"/>
            <a:round/>
          </a:ln>
        </p:spPr>
        <p:txBody>
          <a:bodyPr vert="horz" wrap="none" lIns="6120" tIns="6120" rIns="6120" bIns="612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2" name="Straight Connector 41"/>
          <p:cNvSpPr/>
          <p:nvPr/>
        </p:nvSpPr>
        <p:spPr>
          <a:xfrm>
            <a:off x="1198440" y="1446480"/>
            <a:ext cx="7264440" cy="0"/>
          </a:xfrm>
          <a:prstGeom prst="line">
            <a:avLst/>
          </a:prstGeom>
          <a:noFill/>
          <a:ln w="37800">
            <a:solidFill>
              <a:srgbClr val="FFFFFF"/>
            </a:solidFill>
            <a:prstDash val="solid"/>
            <a:round/>
          </a:ln>
        </p:spPr>
        <p:txBody>
          <a:bodyPr vert="horz" wrap="none" lIns="18720" tIns="18720" rIns="18720" bIns="1872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3" name="Straight Connector 42"/>
          <p:cNvSpPr/>
          <p:nvPr/>
        </p:nvSpPr>
        <p:spPr>
          <a:xfrm>
            <a:off x="1204920" y="1956960"/>
            <a:ext cx="7257960" cy="0"/>
          </a:xfrm>
          <a:prstGeom prst="line">
            <a:avLst/>
          </a:prstGeom>
          <a:noFill/>
          <a:ln w="12600">
            <a:solidFill>
              <a:srgbClr val="FFFFFF"/>
            </a:solidFill>
            <a:prstDash val="solid"/>
            <a:round/>
          </a:ln>
        </p:spPr>
        <p:txBody>
          <a:bodyPr vert="horz" wrap="none" lIns="6120" tIns="6120" rIns="6120" bIns="612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4" name="Straight Connector 43"/>
          <p:cNvSpPr/>
          <p:nvPr/>
        </p:nvSpPr>
        <p:spPr>
          <a:xfrm>
            <a:off x="1204920" y="2467439"/>
            <a:ext cx="7257960" cy="0"/>
          </a:xfrm>
          <a:prstGeom prst="line">
            <a:avLst/>
          </a:prstGeom>
          <a:noFill/>
          <a:ln w="12600">
            <a:solidFill>
              <a:srgbClr val="FFFFFF"/>
            </a:solidFill>
            <a:prstDash val="solid"/>
            <a:round/>
          </a:ln>
        </p:spPr>
        <p:txBody>
          <a:bodyPr vert="horz" wrap="none" lIns="6120" tIns="6120" rIns="6120" bIns="612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5" name="Straight Connector 44"/>
          <p:cNvSpPr/>
          <p:nvPr/>
        </p:nvSpPr>
        <p:spPr>
          <a:xfrm>
            <a:off x="1204920" y="2971440"/>
            <a:ext cx="7257960" cy="0"/>
          </a:xfrm>
          <a:prstGeom prst="line">
            <a:avLst/>
          </a:prstGeom>
          <a:noFill/>
          <a:ln w="12600">
            <a:solidFill>
              <a:srgbClr val="FFFFFF"/>
            </a:solidFill>
            <a:prstDash val="solid"/>
            <a:round/>
          </a:ln>
        </p:spPr>
        <p:txBody>
          <a:bodyPr vert="horz" wrap="none" lIns="6120" tIns="6120" rIns="6120" bIns="612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6" name="Straight Connector 45"/>
          <p:cNvSpPr/>
          <p:nvPr/>
        </p:nvSpPr>
        <p:spPr>
          <a:xfrm>
            <a:off x="1204920" y="3481920"/>
            <a:ext cx="7257960" cy="0"/>
          </a:xfrm>
          <a:prstGeom prst="line">
            <a:avLst/>
          </a:prstGeom>
          <a:noFill/>
          <a:ln w="12600">
            <a:solidFill>
              <a:srgbClr val="FFFFFF"/>
            </a:solidFill>
            <a:prstDash val="solid"/>
            <a:round/>
          </a:ln>
        </p:spPr>
        <p:txBody>
          <a:bodyPr vert="horz" wrap="none" lIns="6120" tIns="6120" rIns="6120" bIns="612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7" name="Straight Connector 46"/>
          <p:cNvSpPr/>
          <p:nvPr/>
        </p:nvSpPr>
        <p:spPr>
          <a:xfrm>
            <a:off x="1204920" y="3992400"/>
            <a:ext cx="7257960" cy="0"/>
          </a:xfrm>
          <a:prstGeom prst="line">
            <a:avLst/>
          </a:prstGeom>
          <a:noFill/>
          <a:ln w="12600">
            <a:solidFill>
              <a:srgbClr val="FFFFFF"/>
            </a:solidFill>
            <a:prstDash val="solid"/>
            <a:round/>
          </a:ln>
        </p:spPr>
        <p:txBody>
          <a:bodyPr vert="horz" wrap="none" lIns="6120" tIns="6120" rIns="6120" bIns="612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8" name="Straight Connector 47"/>
          <p:cNvSpPr/>
          <p:nvPr/>
        </p:nvSpPr>
        <p:spPr>
          <a:xfrm>
            <a:off x="559440" y="1066680"/>
            <a:ext cx="0" cy="379800"/>
          </a:xfrm>
          <a:prstGeom prst="line">
            <a:avLst/>
          </a:prstGeom>
          <a:noFill/>
          <a:ln w="12600">
            <a:solidFill>
              <a:srgbClr val="FFFFFF"/>
            </a:solidFill>
            <a:prstDash val="solid"/>
            <a:round/>
          </a:ln>
        </p:spPr>
        <p:txBody>
          <a:bodyPr vert="horz" wrap="none" lIns="6120" tIns="6120" rIns="6120" bIns="612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9" name="Straight Connector 48"/>
          <p:cNvSpPr/>
          <p:nvPr/>
        </p:nvSpPr>
        <p:spPr>
          <a:xfrm>
            <a:off x="8456400" y="1066680"/>
            <a:ext cx="0" cy="3442680"/>
          </a:xfrm>
          <a:prstGeom prst="line">
            <a:avLst/>
          </a:prstGeom>
          <a:noFill/>
          <a:ln w="12600">
            <a:solidFill>
              <a:srgbClr val="FFFFFF"/>
            </a:solidFill>
            <a:prstDash val="solid"/>
            <a:round/>
          </a:ln>
        </p:spPr>
        <p:txBody>
          <a:bodyPr vert="horz" wrap="none" lIns="6120" tIns="6120" rIns="6120" bIns="612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0" name="Straight Connector 49"/>
          <p:cNvSpPr/>
          <p:nvPr/>
        </p:nvSpPr>
        <p:spPr>
          <a:xfrm>
            <a:off x="553320" y="1072800"/>
            <a:ext cx="7909560" cy="0"/>
          </a:xfrm>
          <a:prstGeom prst="line">
            <a:avLst/>
          </a:prstGeom>
          <a:noFill/>
          <a:ln w="12600">
            <a:solidFill>
              <a:srgbClr val="FFFFFF"/>
            </a:solidFill>
            <a:prstDash val="solid"/>
            <a:round/>
          </a:ln>
        </p:spPr>
        <p:txBody>
          <a:bodyPr vert="horz" wrap="none" lIns="6120" tIns="6120" rIns="6120" bIns="612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1" name="Straight Connector 50"/>
          <p:cNvSpPr/>
          <p:nvPr/>
        </p:nvSpPr>
        <p:spPr>
          <a:xfrm>
            <a:off x="1204920" y="4502880"/>
            <a:ext cx="7257960" cy="0"/>
          </a:xfrm>
          <a:prstGeom prst="line">
            <a:avLst/>
          </a:prstGeom>
          <a:noFill/>
          <a:ln w="12600">
            <a:solidFill>
              <a:srgbClr val="FFFFFF"/>
            </a:solidFill>
            <a:prstDash val="solid"/>
            <a:round/>
          </a:ln>
        </p:spPr>
        <p:txBody>
          <a:bodyPr vert="horz" wrap="none" lIns="6120" tIns="6120" rIns="6120" bIns="612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9920" y="441360"/>
            <a:ext cx="6505200" cy="45611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3210">
                <a:solidFill>
                  <a:srgbClr val="367187"/>
                </a:solidFill>
                <a:latin typeface="Arial"/>
                <a:ea typeface="DejaVu Sans" pitchFamily="2"/>
                <a:cs typeface="Arial"/>
              </a:rPr>
              <a:t>Big Data &amp; Analytics Course Outline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33240" y="1185120"/>
            <a:ext cx="506519" cy="1591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1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Chapter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688760" y="1185120"/>
            <a:ext cx="1291680" cy="1591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1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Big Data &amp; Analytics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260320" y="1185120"/>
            <a:ext cx="1360080" cy="1591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1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Summary Description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9359" y="1580760"/>
            <a:ext cx="228240" cy="2563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8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344960" y="1635120"/>
            <a:ext cx="174096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367187"/>
                </a:solidFill>
                <a:latin typeface="Arial"/>
                <a:ea typeface="DejaVu Sans" pitchFamily="2"/>
                <a:cs typeface="Arial"/>
              </a:rPr>
              <a:t>Data and the Internet of Things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77320" y="1558800"/>
            <a:ext cx="463212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367187"/>
                </a:solidFill>
                <a:latin typeface="Arial"/>
                <a:ea typeface="DejaVu Sans" pitchFamily="2"/>
                <a:cs typeface="Arial"/>
              </a:rPr>
              <a:t>Understand the concepts of Big Data and Analytics, and the role of Big Data in IoT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577320" y="1711439"/>
            <a:ext cx="50220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367187"/>
                </a:solidFill>
                <a:latin typeface="Arial"/>
                <a:ea typeface="DejaVu Sans" pitchFamily="2"/>
                <a:cs typeface="Arial"/>
              </a:rPr>
              <a:t>systems.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19359" y="2091599"/>
            <a:ext cx="228240" cy="2563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8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344960" y="2145240"/>
            <a:ext cx="1748879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367187"/>
                </a:solidFill>
                <a:latin typeface="Arial"/>
                <a:ea typeface="DejaVu Sans" pitchFamily="2"/>
                <a:cs typeface="Arial"/>
              </a:rPr>
              <a:t>Fundamentals of Data Analysis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577320" y="2069280"/>
            <a:ext cx="473724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367187"/>
                </a:solidFill>
                <a:latin typeface="Arial"/>
                <a:ea typeface="DejaVu Sans" pitchFamily="2"/>
                <a:cs typeface="Arial"/>
              </a:rPr>
              <a:t>Learn the basics of descriptive statistics, the practical aspects in acquiring data from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577320" y="2221920"/>
            <a:ext cx="345708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367187"/>
                </a:solidFill>
                <a:latin typeface="Arial"/>
                <a:ea typeface="DejaVu Sans" pitchFamily="2"/>
                <a:cs typeface="Arial"/>
              </a:rPr>
              <a:t>a sensor and how to create visual representations of the data.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19359" y="2598840"/>
            <a:ext cx="228240" cy="2563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8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344960" y="2653200"/>
            <a:ext cx="77328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367187"/>
                </a:solidFill>
                <a:latin typeface="Arial"/>
                <a:ea typeface="DejaVu Sans" pitchFamily="2"/>
                <a:cs typeface="Arial"/>
              </a:rPr>
              <a:t>Data Analysis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577320" y="2653200"/>
            <a:ext cx="436860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367187"/>
                </a:solidFill>
                <a:latin typeface="Arial"/>
                <a:ea typeface="DejaVu Sans" pitchFamily="2"/>
                <a:cs typeface="Arial"/>
              </a:rPr>
              <a:t>Explore data using visualization to extract information and create hypotheses.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19359" y="3106440"/>
            <a:ext cx="228240" cy="2563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8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344960" y="3160440"/>
            <a:ext cx="1838519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367187"/>
                </a:solidFill>
                <a:latin typeface="Arial"/>
                <a:ea typeface="DejaVu Sans" pitchFamily="2"/>
                <a:cs typeface="Arial"/>
              </a:rPr>
              <a:t>Introduction to Machine Learning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577320" y="3084480"/>
            <a:ext cx="457560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367187"/>
                </a:solidFill>
                <a:latin typeface="Arial"/>
                <a:ea typeface="DejaVu Sans" pitchFamily="2"/>
                <a:cs typeface="Arial"/>
              </a:rPr>
              <a:t>Learn about predictive analytics, the supervised and unsupervised approaches to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77320" y="3236760"/>
            <a:ext cx="433656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367187"/>
                </a:solidFill>
                <a:latin typeface="Arial"/>
                <a:ea typeface="DejaVu Sans" pitchFamily="2"/>
                <a:cs typeface="Arial"/>
              </a:rPr>
              <a:t>machine learning and how to apply models to make predictions from the data.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19359" y="3616560"/>
            <a:ext cx="228600" cy="2563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8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5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344960" y="3671279"/>
            <a:ext cx="118476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367187"/>
                </a:solidFill>
                <a:latin typeface="Arial"/>
                <a:ea typeface="DejaVu Sans" pitchFamily="2"/>
                <a:cs typeface="Arial"/>
              </a:rPr>
              <a:t>Storytelling with Data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577320" y="3594960"/>
            <a:ext cx="457416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367187"/>
                </a:solidFill>
                <a:latin typeface="Arial"/>
                <a:ea typeface="DejaVu Sans" pitchFamily="2"/>
                <a:cs typeface="Arial"/>
              </a:rPr>
              <a:t>Learn how to transform analytics results into a clear and convincing narrative and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577320" y="3747600"/>
            <a:ext cx="1242719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367187"/>
                </a:solidFill>
                <a:latin typeface="Arial"/>
                <a:ea typeface="DejaVu Sans" pitchFamily="2"/>
                <a:cs typeface="Arial"/>
              </a:rPr>
              <a:t>visual communication.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19359" y="4127760"/>
            <a:ext cx="228240" cy="2563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8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6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344960" y="4105800"/>
            <a:ext cx="195912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367187"/>
                </a:solidFill>
                <a:latin typeface="Arial"/>
                <a:ea typeface="DejaVu Sans" pitchFamily="2"/>
                <a:cs typeface="Arial"/>
              </a:rPr>
              <a:t>Architecture for Big Data and Data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344960" y="4258080"/>
            <a:ext cx="67284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367187"/>
                </a:solidFill>
                <a:latin typeface="Arial"/>
                <a:ea typeface="DejaVu Sans" pitchFamily="2"/>
                <a:cs typeface="Arial"/>
              </a:rPr>
              <a:t>Engineering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577320" y="4105800"/>
            <a:ext cx="4694759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367187"/>
                </a:solidFill>
                <a:latin typeface="Arial"/>
                <a:ea typeface="DejaVu Sans" pitchFamily="2"/>
                <a:cs typeface="Arial"/>
              </a:rPr>
              <a:t>Learn the basic principles behind the most important scalable solutions for Big Data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577320" y="4258080"/>
            <a:ext cx="3815279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367187"/>
                </a:solidFill>
                <a:latin typeface="Arial"/>
                <a:ea typeface="DejaVu Sans" pitchFamily="2"/>
                <a:cs typeface="Arial"/>
              </a:rPr>
              <a:t>such as Apache Hadoop and the related ecosystem of technologies.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-360"/>
            <a:ext cx="9144000" cy="514367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5401" h="14289">
                <a:moveTo>
                  <a:pt x="0" y="14289"/>
                </a:moveTo>
                <a:lnTo>
                  <a:pt x="25401" y="14289"/>
                </a:lnTo>
                <a:lnTo>
                  <a:pt x="254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86360" y="4782240"/>
            <a:ext cx="8604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D9D9D9"/>
                </a:solidFill>
                <a:latin typeface="Arial"/>
                <a:ea typeface="DejaVu Sans" pitchFamily="2"/>
                <a:cs typeface="Arial"/>
              </a:rPr>
              <a:t>14</a:t>
            </a:r>
          </a:p>
        </p:txBody>
      </p:sp>
      <p:sp>
        <p:nvSpPr>
          <p:cNvPr id="4" name="Freeform 3"/>
          <p:cNvSpPr/>
          <p:nvPr/>
        </p:nvSpPr>
        <p:spPr>
          <a:xfrm>
            <a:off x="604800" y="4835520"/>
            <a:ext cx="13680" cy="59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" h="166">
                <a:moveTo>
                  <a:pt x="0" y="166"/>
                </a:moveTo>
                <a:lnTo>
                  <a:pt x="39" y="166"/>
                </a:lnTo>
                <a:lnTo>
                  <a:pt x="39" y="0"/>
                </a:lnTo>
                <a:lnTo>
                  <a:pt x="0" y="0"/>
                </a:ln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94800" y="4834080"/>
            <a:ext cx="4428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4" h="174">
                <a:moveTo>
                  <a:pt x="124" y="50"/>
                </a:moveTo>
                <a:cubicBezTo>
                  <a:pt x="121" y="50"/>
                  <a:pt x="109" y="40"/>
                  <a:pt x="90" y="40"/>
                </a:cubicBezTo>
                <a:cubicBezTo>
                  <a:pt x="62" y="40"/>
                  <a:pt x="43" y="60"/>
                  <a:pt x="43" y="85"/>
                </a:cubicBezTo>
                <a:cubicBezTo>
                  <a:pt x="43" y="110"/>
                  <a:pt x="60" y="130"/>
                  <a:pt x="90" y="130"/>
                </a:cubicBezTo>
                <a:cubicBezTo>
                  <a:pt x="109" y="130"/>
                  <a:pt x="121" y="123"/>
                  <a:pt x="124" y="123"/>
                </a:cubicBezTo>
                <a:cubicBezTo>
                  <a:pt x="124" y="169"/>
                  <a:pt x="124" y="169"/>
                  <a:pt x="124" y="169"/>
                </a:cubicBezTo>
                <a:cubicBezTo>
                  <a:pt x="119" y="169"/>
                  <a:pt x="104" y="174"/>
                  <a:pt x="85" y="174"/>
                </a:cubicBezTo>
                <a:cubicBezTo>
                  <a:pt x="38" y="174"/>
                  <a:pt x="0" y="140"/>
                  <a:pt x="0" y="85"/>
                </a:cubicBezTo>
                <a:cubicBezTo>
                  <a:pt x="0" y="35"/>
                  <a:pt x="36" y="0"/>
                  <a:pt x="85" y="0"/>
                </a:cubicBezTo>
                <a:cubicBezTo>
                  <a:pt x="104" y="0"/>
                  <a:pt x="119" y="5"/>
                  <a:pt x="124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37840" y="4834080"/>
            <a:ext cx="4572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8" h="174">
                <a:moveTo>
                  <a:pt x="128" y="50"/>
                </a:moveTo>
                <a:cubicBezTo>
                  <a:pt x="125" y="50"/>
                  <a:pt x="113" y="40"/>
                  <a:pt x="90" y="40"/>
                </a:cubicBezTo>
                <a:cubicBezTo>
                  <a:pt x="62" y="40"/>
                  <a:pt x="45" y="60"/>
                  <a:pt x="45" y="85"/>
                </a:cubicBezTo>
                <a:cubicBezTo>
                  <a:pt x="45" y="110"/>
                  <a:pt x="62" y="130"/>
                  <a:pt x="90" y="130"/>
                </a:cubicBezTo>
                <a:cubicBezTo>
                  <a:pt x="110" y="130"/>
                  <a:pt x="125" y="123"/>
                  <a:pt x="128" y="123"/>
                </a:cubicBezTo>
                <a:cubicBezTo>
                  <a:pt x="128" y="169"/>
                  <a:pt x="128" y="169"/>
                  <a:pt x="128" y="169"/>
                </a:cubicBezTo>
                <a:cubicBezTo>
                  <a:pt x="123" y="169"/>
                  <a:pt x="108" y="174"/>
                  <a:pt x="87" y="174"/>
                </a:cubicBezTo>
                <a:cubicBezTo>
                  <a:pt x="40" y="174"/>
                  <a:pt x="0" y="140"/>
                  <a:pt x="0" y="85"/>
                </a:cubicBezTo>
                <a:cubicBezTo>
                  <a:pt x="0" y="35"/>
                  <a:pt x="37" y="0"/>
                  <a:pt x="87" y="0"/>
                </a:cubicBezTo>
                <a:cubicBezTo>
                  <a:pt x="108" y="0"/>
                  <a:pt x="123" y="5"/>
                  <a:pt x="128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55639" y="4834080"/>
            <a:ext cx="6120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1" h="174">
                <a:moveTo>
                  <a:pt x="171" y="85"/>
                </a:moveTo>
                <a:cubicBezTo>
                  <a:pt x="171" y="133"/>
                  <a:pt x="137" y="174"/>
                  <a:pt x="86" y="174"/>
                </a:cubicBezTo>
                <a:cubicBezTo>
                  <a:pt x="35" y="174"/>
                  <a:pt x="0" y="133"/>
                  <a:pt x="0" y="85"/>
                </a:cubicBezTo>
                <a:cubicBezTo>
                  <a:pt x="0" y="37"/>
                  <a:pt x="35" y="0"/>
                  <a:pt x="86" y="0"/>
                </a:cubicBezTo>
                <a:cubicBezTo>
                  <a:pt x="137" y="0"/>
                  <a:pt x="171" y="37"/>
                  <a:pt x="171" y="85"/>
                </a:cubicBezTo>
                <a:close/>
                <a:moveTo>
                  <a:pt x="86" y="42"/>
                </a:moveTo>
                <a:cubicBezTo>
                  <a:pt x="62" y="42"/>
                  <a:pt x="45" y="63"/>
                  <a:pt x="45" y="85"/>
                </a:cubicBezTo>
                <a:cubicBezTo>
                  <a:pt x="45" y="110"/>
                  <a:pt x="62" y="130"/>
                  <a:pt x="86" y="130"/>
                </a:cubicBezTo>
                <a:cubicBezTo>
                  <a:pt x="110" y="130"/>
                  <a:pt x="127" y="110"/>
                  <a:pt x="127" y="85"/>
                </a:cubicBezTo>
                <a:cubicBezTo>
                  <a:pt x="127" y="63"/>
                  <a:pt x="110" y="42"/>
                  <a:pt x="86" y="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38280" y="4834080"/>
            <a:ext cx="4140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6" h="174">
                <a:moveTo>
                  <a:pt x="105" y="40"/>
                </a:moveTo>
                <a:cubicBezTo>
                  <a:pt x="102" y="40"/>
                  <a:pt x="85" y="35"/>
                  <a:pt x="72" y="35"/>
                </a:cubicBezTo>
                <a:cubicBezTo>
                  <a:pt x="55" y="35"/>
                  <a:pt x="45" y="40"/>
                  <a:pt x="45" y="50"/>
                </a:cubicBezTo>
                <a:cubicBezTo>
                  <a:pt x="45" y="60"/>
                  <a:pt x="57" y="63"/>
                  <a:pt x="65" y="65"/>
                </a:cubicBezTo>
                <a:cubicBezTo>
                  <a:pt x="75" y="68"/>
                  <a:pt x="75" y="68"/>
                  <a:pt x="75" y="68"/>
                </a:cubicBezTo>
                <a:cubicBezTo>
                  <a:pt x="102" y="78"/>
                  <a:pt x="116" y="95"/>
                  <a:pt x="116" y="118"/>
                </a:cubicBezTo>
                <a:cubicBezTo>
                  <a:pt x="116" y="159"/>
                  <a:pt x="80" y="174"/>
                  <a:pt x="47" y="174"/>
                </a:cubicBezTo>
                <a:cubicBezTo>
                  <a:pt x="25" y="174"/>
                  <a:pt x="3" y="169"/>
                  <a:pt x="3" y="169"/>
                </a:cubicBezTo>
                <a:cubicBezTo>
                  <a:pt x="3" y="130"/>
                  <a:pt x="3" y="130"/>
                  <a:pt x="3" y="130"/>
                </a:cubicBezTo>
                <a:cubicBezTo>
                  <a:pt x="5" y="130"/>
                  <a:pt x="23" y="135"/>
                  <a:pt x="40" y="135"/>
                </a:cubicBezTo>
                <a:cubicBezTo>
                  <a:pt x="62" y="135"/>
                  <a:pt x="72" y="130"/>
                  <a:pt x="72" y="120"/>
                </a:cubicBezTo>
                <a:cubicBezTo>
                  <a:pt x="72" y="113"/>
                  <a:pt x="62" y="108"/>
                  <a:pt x="52" y="103"/>
                </a:cubicBezTo>
                <a:cubicBezTo>
                  <a:pt x="50" y="103"/>
                  <a:pt x="47" y="103"/>
                  <a:pt x="45" y="100"/>
                </a:cubicBezTo>
                <a:cubicBezTo>
                  <a:pt x="20" y="93"/>
                  <a:pt x="0" y="80"/>
                  <a:pt x="0" y="52"/>
                </a:cubicBezTo>
                <a:cubicBezTo>
                  <a:pt x="0" y="20"/>
                  <a:pt x="25" y="0"/>
                  <a:pt x="62" y="0"/>
                </a:cubicBezTo>
                <a:cubicBezTo>
                  <a:pt x="85" y="0"/>
                  <a:pt x="102" y="5"/>
                  <a:pt x="105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07239" y="4763880"/>
            <a:ext cx="1548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86">
                <a:moveTo>
                  <a:pt x="44" y="20"/>
                </a:moveTo>
                <a:cubicBezTo>
                  <a:pt x="44" y="7"/>
                  <a:pt x="33" y="0"/>
                  <a:pt x="20" y="0"/>
                </a:cubicBezTo>
                <a:cubicBezTo>
                  <a:pt x="10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0" y="86"/>
                  <a:pt x="20" y="86"/>
                </a:cubicBezTo>
                <a:cubicBezTo>
                  <a:pt x="33" y="86"/>
                  <a:pt x="44" y="75"/>
                  <a:pt x="44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4864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3" y="0"/>
                  <a:pt x="20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0" y="141"/>
                </a:cubicBezTo>
                <a:cubicBezTo>
                  <a:pt x="33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89680" y="4714920"/>
            <a:ext cx="15120" cy="94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264">
                <a:moveTo>
                  <a:pt x="43" y="20"/>
                </a:moveTo>
                <a:cubicBezTo>
                  <a:pt x="43" y="10"/>
                  <a:pt x="33" y="0"/>
                  <a:pt x="20" y="0"/>
                </a:cubicBezTo>
                <a:cubicBezTo>
                  <a:pt x="10" y="0"/>
                  <a:pt x="0" y="10"/>
                  <a:pt x="0" y="20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54"/>
                  <a:pt x="10" y="264"/>
                  <a:pt x="20" y="264"/>
                </a:cubicBezTo>
                <a:cubicBezTo>
                  <a:pt x="33" y="264"/>
                  <a:pt x="43" y="254"/>
                  <a:pt x="43" y="2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2928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2" y="0"/>
                  <a:pt x="20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0" y="141"/>
                </a:cubicBezTo>
                <a:cubicBezTo>
                  <a:pt x="32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70320" y="4763880"/>
            <a:ext cx="1548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86">
                <a:moveTo>
                  <a:pt x="44" y="20"/>
                </a:moveTo>
                <a:cubicBezTo>
                  <a:pt x="44" y="7"/>
                  <a:pt x="34" y="0"/>
                  <a:pt x="21" y="0"/>
                </a:cubicBezTo>
                <a:cubicBezTo>
                  <a:pt x="11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1" y="86"/>
                  <a:pt x="21" y="86"/>
                </a:cubicBezTo>
                <a:cubicBezTo>
                  <a:pt x="34" y="86"/>
                  <a:pt x="44" y="75"/>
                  <a:pt x="44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11360" y="4744080"/>
            <a:ext cx="1548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141">
                <a:moveTo>
                  <a:pt x="44" y="19"/>
                </a:moveTo>
                <a:cubicBezTo>
                  <a:pt x="44" y="7"/>
                  <a:pt x="34" y="0"/>
                  <a:pt x="24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4" y="141"/>
                </a:cubicBezTo>
                <a:cubicBezTo>
                  <a:pt x="34" y="141"/>
                  <a:pt x="44" y="131"/>
                  <a:pt x="44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51320" y="4714920"/>
            <a:ext cx="15120" cy="94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264">
                <a:moveTo>
                  <a:pt x="43" y="20"/>
                </a:moveTo>
                <a:cubicBezTo>
                  <a:pt x="43" y="10"/>
                  <a:pt x="32" y="0"/>
                  <a:pt x="22" y="0"/>
                </a:cubicBezTo>
                <a:cubicBezTo>
                  <a:pt x="9" y="0"/>
                  <a:pt x="0" y="10"/>
                  <a:pt x="0" y="20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54"/>
                  <a:pt x="9" y="264"/>
                  <a:pt x="22" y="264"/>
                </a:cubicBezTo>
                <a:cubicBezTo>
                  <a:pt x="32" y="264"/>
                  <a:pt x="43" y="254"/>
                  <a:pt x="43" y="2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9236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3" y="0"/>
                  <a:pt x="23" y="0"/>
                </a:cubicBezTo>
                <a:cubicBezTo>
                  <a:pt x="11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1" y="141"/>
                  <a:pt x="23" y="141"/>
                </a:cubicBezTo>
                <a:cubicBezTo>
                  <a:pt x="33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833399" y="4763880"/>
            <a:ext cx="1512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86">
                <a:moveTo>
                  <a:pt x="43" y="20"/>
                </a:moveTo>
                <a:cubicBezTo>
                  <a:pt x="43" y="7"/>
                  <a:pt x="34" y="0"/>
                  <a:pt x="24" y="0"/>
                </a:cubicBezTo>
                <a:cubicBezTo>
                  <a:pt x="10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0" y="86"/>
                  <a:pt x="24" y="86"/>
                </a:cubicBezTo>
                <a:cubicBezTo>
                  <a:pt x="34" y="86"/>
                  <a:pt x="43" y="75"/>
                  <a:pt x="43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pic>
        <p:nvPicPr>
          <p:cNvPr id="18" nam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280" y="0"/>
            <a:ext cx="3958920" cy="286164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Freeform 18"/>
          <p:cNvSpPr/>
          <p:nvPr/>
        </p:nvSpPr>
        <p:spPr>
          <a:xfrm>
            <a:off x="330480" y="4495680"/>
            <a:ext cx="879480" cy="5623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444" h="1563">
                <a:moveTo>
                  <a:pt x="0" y="1563"/>
                </a:moveTo>
                <a:lnTo>
                  <a:pt x="2444" y="1563"/>
                </a:lnTo>
                <a:lnTo>
                  <a:pt x="244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22720" y="1176480"/>
            <a:ext cx="4067279" cy="295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299" h="822">
                <a:moveTo>
                  <a:pt x="0" y="822"/>
                </a:moveTo>
                <a:lnTo>
                  <a:pt x="11299" y="822"/>
                </a:lnTo>
                <a:lnTo>
                  <a:pt x="112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DCD7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4587120" y="1174680"/>
            <a:ext cx="306360" cy="300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52" h="835">
                <a:moveTo>
                  <a:pt x="0" y="835"/>
                </a:moveTo>
                <a:lnTo>
                  <a:pt x="0" y="0"/>
                </a:lnTo>
                <a:lnTo>
                  <a:pt x="852" y="835"/>
                </a:lnTo>
                <a:close/>
              </a:path>
            </a:pathLst>
          </a:custGeom>
          <a:solidFill>
            <a:srgbClr val="FBAB18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587120" y="1472040"/>
            <a:ext cx="304920" cy="1569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48" h="437">
                <a:moveTo>
                  <a:pt x="0" y="437"/>
                </a:moveTo>
                <a:lnTo>
                  <a:pt x="848" y="437"/>
                </a:lnTo>
                <a:lnTo>
                  <a:pt x="8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BAB18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542840" y="1624319"/>
            <a:ext cx="387000" cy="207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76" h="577">
                <a:moveTo>
                  <a:pt x="1076" y="0"/>
                </a:moveTo>
                <a:lnTo>
                  <a:pt x="538" y="577"/>
                </a:lnTo>
                <a:lnTo>
                  <a:pt x="0" y="0"/>
                </a:lnTo>
                <a:close/>
              </a:path>
            </a:pathLst>
          </a:custGeom>
          <a:solidFill>
            <a:srgbClr val="FBAB18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05799" y="3003480"/>
            <a:ext cx="4067640" cy="297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300" h="827">
                <a:moveTo>
                  <a:pt x="0" y="827"/>
                </a:moveTo>
                <a:lnTo>
                  <a:pt x="11300" y="827"/>
                </a:lnTo>
                <a:lnTo>
                  <a:pt x="11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24045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570200" y="3003480"/>
            <a:ext cx="306360" cy="300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52" h="835">
                <a:moveTo>
                  <a:pt x="0" y="835"/>
                </a:moveTo>
                <a:lnTo>
                  <a:pt x="0" y="0"/>
                </a:lnTo>
                <a:lnTo>
                  <a:pt x="852" y="835"/>
                </a:lnTo>
                <a:close/>
              </a:path>
            </a:pathLst>
          </a:custGeom>
          <a:solidFill>
            <a:srgbClr val="9E0B0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4570200" y="3300840"/>
            <a:ext cx="306360" cy="1569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52" h="437">
                <a:moveTo>
                  <a:pt x="0" y="437"/>
                </a:moveTo>
                <a:lnTo>
                  <a:pt x="852" y="437"/>
                </a:lnTo>
                <a:lnTo>
                  <a:pt x="852" y="0"/>
                </a:lnTo>
                <a:lnTo>
                  <a:pt x="0" y="0"/>
                </a:lnTo>
                <a:close/>
              </a:path>
            </a:pathLst>
          </a:custGeom>
          <a:solidFill>
            <a:srgbClr val="9E0B0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4526280" y="3453120"/>
            <a:ext cx="387000" cy="207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76" h="577">
                <a:moveTo>
                  <a:pt x="1076" y="0"/>
                </a:moveTo>
                <a:lnTo>
                  <a:pt x="537" y="577"/>
                </a:lnTo>
                <a:lnTo>
                  <a:pt x="0" y="0"/>
                </a:lnTo>
                <a:close/>
              </a:path>
            </a:pathLst>
          </a:custGeom>
          <a:solidFill>
            <a:srgbClr val="9E0B0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29919" y="4781160"/>
            <a:ext cx="241308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D9D9D9"/>
                </a:solidFill>
                <a:latin typeface="Arial"/>
                <a:ea typeface="DejaVu Sans" pitchFamily="2"/>
                <a:cs typeface="Arial"/>
              </a:rPr>
              <a:t>© 2017 Cisco and/or its affiliates. All rights reserved. Cisco Confidential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9200" y="246240"/>
            <a:ext cx="3502799" cy="45611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321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IoT Fundamentals:</a:t>
            </a:r>
          </a:p>
        </p:txBody>
      </p:sp>
      <p:sp>
        <p:nvSpPr>
          <p:cNvPr id="30" name="Freeform 29"/>
          <p:cNvSpPr/>
          <p:nvPr/>
        </p:nvSpPr>
        <p:spPr>
          <a:xfrm>
            <a:off x="5191920" y="2583000"/>
            <a:ext cx="3959640" cy="256031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000" h="7113">
                <a:moveTo>
                  <a:pt x="0" y="7113"/>
                </a:moveTo>
                <a:lnTo>
                  <a:pt x="11000" y="7113"/>
                </a:lnTo>
                <a:lnTo>
                  <a:pt x="1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9200" y="636120"/>
            <a:ext cx="3742200" cy="45611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321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Hackathon Playbook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51560" y="3251880"/>
            <a:ext cx="336564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Target Audience: Secondary, Vocational, 2-year and 4-year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51560" y="3404160"/>
            <a:ext cx="198180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College, 4-Year University students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51560" y="3595320"/>
            <a:ext cx="337788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Prerequisites: IoT Fundamentals: Connecting Things and/or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51560" y="3747600"/>
            <a:ext cx="127008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Big Data and Analytics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51560" y="3938040"/>
            <a:ext cx="110880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Languages: English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51560" y="4128480"/>
            <a:ext cx="171072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Course Delivery: Instructor-led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51560" y="4319280"/>
            <a:ext cx="233712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Estimated Time to Complete: 20-30 hours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51560" y="4509360"/>
            <a:ext cx="319212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Recommended Next Course: any Career-Ready offering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51560" y="4662360"/>
            <a:ext cx="2579399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from Cisco or an industry IoT training program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51560" y="4852800"/>
            <a:ext cx="160236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Instructor Training: Required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22400" y="3004560"/>
            <a:ext cx="70488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4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Features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1480" y="1550519"/>
            <a:ext cx="3538080" cy="1285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9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The Hackathon Playbook is a comprehensive framework of tools and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1480" y="1687680"/>
            <a:ext cx="3847320" cy="1285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9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templates to prepare and run a Hackathon as a result of best practices and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1480" y="1824840"/>
            <a:ext cx="3944880" cy="1285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9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lessons-learned collected from the global execution of IoT Hackathons within</a:t>
            </a:r>
          </a:p>
        </p:txBody>
      </p:sp>
      <p:sp>
        <p:nvSpPr>
          <p:cNvPr id="46" name="Freeform 45"/>
          <p:cNvSpPr/>
          <p:nvPr/>
        </p:nvSpPr>
        <p:spPr>
          <a:xfrm>
            <a:off x="505799" y="1156680"/>
            <a:ext cx="156960" cy="3290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7" h="915">
                <a:moveTo>
                  <a:pt x="0" y="0"/>
                </a:moveTo>
                <a:lnTo>
                  <a:pt x="437" y="457"/>
                </a:lnTo>
                <a:lnTo>
                  <a:pt x="0" y="91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1480" y="1962000"/>
            <a:ext cx="2391839" cy="1285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9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Networking Academy and by other organizers.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0240" y="1227959"/>
            <a:ext cx="1372319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4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Course Overview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1480" y="2520720"/>
            <a:ext cx="3766680" cy="1285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9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Student reinforce and deepen their multidisciplinary IoT and data skills by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1480" y="2657880"/>
            <a:ext cx="3876120" cy="1285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9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defining, designing, prototyping and presenting an IoT solution to a panel of</a:t>
            </a:r>
          </a:p>
        </p:txBody>
      </p:sp>
      <p:sp>
        <p:nvSpPr>
          <p:cNvPr id="51" name="Freeform 50"/>
          <p:cNvSpPr/>
          <p:nvPr/>
        </p:nvSpPr>
        <p:spPr>
          <a:xfrm>
            <a:off x="525600" y="2154600"/>
            <a:ext cx="4067640" cy="2959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300" h="823">
                <a:moveTo>
                  <a:pt x="0" y="823"/>
                </a:moveTo>
                <a:lnTo>
                  <a:pt x="11300" y="823"/>
                </a:lnTo>
                <a:lnTo>
                  <a:pt x="11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086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508679" y="2134800"/>
            <a:ext cx="158760" cy="329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2" h="916">
                <a:moveTo>
                  <a:pt x="0" y="0"/>
                </a:moveTo>
                <a:lnTo>
                  <a:pt x="442" y="459"/>
                </a:lnTo>
                <a:lnTo>
                  <a:pt x="0" y="916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4590000" y="2153160"/>
            <a:ext cx="306360" cy="300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52" h="835">
                <a:moveTo>
                  <a:pt x="0" y="835"/>
                </a:moveTo>
                <a:lnTo>
                  <a:pt x="0" y="0"/>
                </a:lnTo>
                <a:lnTo>
                  <a:pt x="852" y="835"/>
                </a:lnTo>
                <a:close/>
              </a:path>
            </a:pathLst>
          </a:custGeom>
          <a:solidFill>
            <a:srgbClr val="004C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4590000" y="2450520"/>
            <a:ext cx="304920" cy="1569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48" h="437">
                <a:moveTo>
                  <a:pt x="0" y="437"/>
                </a:moveTo>
                <a:lnTo>
                  <a:pt x="848" y="437"/>
                </a:lnTo>
                <a:lnTo>
                  <a:pt x="84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C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4546079" y="2602800"/>
            <a:ext cx="387000" cy="207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76" h="577">
                <a:moveTo>
                  <a:pt x="1076" y="0"/>
                </a:moveTo>
                <a:lnTo>
                  <a:pt x="537" y="577"/>
                </a:lnTo>
                <a:lnTo>
                  <a:pt x="0" y="0"/>
                </a:lnTo>
                <a:close/>
              </a:path>
            </a:pathLst>
          </a:custGeom>
          <a:solidFill>
            <a:srgbClr val="004C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1480" y="2795039"/>
            <a:ext cx="1390680" cy="1285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9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industry experts and peers.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50240" y="2217240"/>
            <a:ext cx="64692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4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Benefits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85280" y="3434040"/>
            <a:ext cx="91080" cy="1026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72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95080" y="3413160"/>
            <a:ext cx="1794600" cy="1285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9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Inspiration: understand, select and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95080" y="3550680"/>
            <a:ext cx="1837080" cy="1285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9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present the problem to be solved to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95080" y="3687839"/>
            <a:ext cx="1132920" cy="1285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9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recruit fellow partners.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85280" y="3896280"/>
            <a:ext cx="91080" cy="1026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72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95080" y="3875400"/>
            <a:ext cx="1570319" cy="1285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9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Ideation: invent a concept that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95080" y="4012559"/>
            <a:ext cx="1937880" cy="1285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9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doesn’t already exist to solve a social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95080" y="4149719"/>
            <a:ext cx="1639080" cy="1285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9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issue. Learn how to present the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95080" y="4286880"/>
            <a:ext cx="1791360" cy="1285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9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solution to experts who will mentor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95080" y="4424040"/>
            <a:ext cx="468720" cy="1285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9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students.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85280" y="4633920"/>
            <a:ext cx="91080" cy="1026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72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95080" y="4613400"/>
            <a:ext cx="1697039" cy="1285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9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Prototyping: create a prototyping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5080" y="4750560"/>
            <a:ext cx="1731960" cy="1285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9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action plan, including objects and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95080" y="4887720"/>
            <a:ext cx="1898280" cy="1285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9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visuals to illustrate their plan and will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623680" y="3413160"/>
            <a:ext cx="1562760" cy="1285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9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help an expert understand the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623680" y="3550680"/>
            <a:ext cx="1608480" cy="1285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9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concept and prototyping needs.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513880" y="3759120"/>
            <a:ext cx="91080" cy="1026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72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623680" y="3738240"/>
            <a:ext cx="1710720" cy="1285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9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Testing: present the concept and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623680" y="3875400"/>
            <a:ext cx="1870560" cy="1285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9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validate the prototype with a second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623680" y="4012559"/>
            <a:ext cx="1948320" cy="1285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9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expert, including user experience and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623680" y="4149719"/>
            <a:ext cx="786960" cy="1285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9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enhancements.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513880" y="4359240"/>
            <a:ext cx="91080" cy="1026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72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623680" y="4338720"/>
            <a:ext cx="1748879" cy="1285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9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Presentation: present the solution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623680" y="4475880"/>
            <a:ext cx="1945440" cy="1285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9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and demo the prototypes to an expert</a:t>
            </a:r>
          </a:p>
        </p:txBody>
      </p:sp>
      <p:sp>
        <p:nvSpPr>
          <p:cNvPr id="82" name="Freeform 81"/>
          <p:cNvSpPr/>
          <p:nvPr/>
        </p:nvSpPr>
        <p:spPr>
          <a:xfrm>
            <a:off x="488880" y="2985479"/>
            <a:ext cx="158760" cy="3290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2" h="915">
                <a:moveTo>
                  <a:pt x="0" y="0"/>
                </a:moveTo>
                <a:lnTo>
                  <a:pt x="442" y="458"/>
                </a:lnTo>
                <a:lnTo>
                  <a:pt x="0" y="91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623680" y="4613400"/>
            <a:ext cx="314640" cy="1285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9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panel.</a:t>
            </a:r>
          </a:p>
        </p:txBody>
      </p:sp>
      <p:pic>
        <p:nvPicPr>
          <p:cNvPr id="84" nam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400" y="2187000"/>
            <a:ext cx="520919" cy="74015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Freeform 84"/>
          <p:cNvSpPr/>
          <p:nvPr/>
        </p:nvSpPr>
        <p:spPr>
          <a:xfrm>
            <a:off x="6688799" y="2249280"/>
            <a:ext cx="489240" cy="9781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60" h="2718">
                <a:moveTo>
                  <a:pt x="1333" y="2718"/>
                </a:moveTo>
                <a:cubicBezTo>
                  <a:pt x="581" y="2704"/>
                  <a:pt x="-15" y="2083"/>
                  <a:pt x="0" y="1333"/>
                </a:cubicBezTo>
                <a:cubicBezTo>
                  <a:pt x="14" y="593"/>
                  <a:pt x="618" y="0"/>
                  <a:pt x="1360" y="0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6" name="Freeform 85"/>
          <p:cNvSpPr/>
          <p:nvPr/>
        </p:nvSpPr>
        <p:spPr>
          <a:xfrm>
            <a:off x="7165799" y="2247840"/>
            <a:ext cx="488880" cy="9781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59" h="2718">
                <a:moveTo>
                  <a:pt x="26" y="0"/>
                </a:moveTo>
                <a:cubicBezTo>
                  <a:pt x="777" y="15"/>
                  <a:pt x="1374" y="636"/>
                  <a:pt x="1359" y="1386"/>
                </a:cubicBezTo>
                <a:cubicBezTo>
                  <a:pt x="1345" y="2126"/>
                  <a:pt x="740" y="2718"/>
                  <a:pt x="0" y="2718"/>
                </a:cubicBezTo>
                <a:close/>
              </a:path>
            </a:pathLst>
          </a:custGeom>
          <a:solidFill>
            <a:srgbClr val="0CA4D5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pic>
        <p:nvPicPr>
          <p:cNvPr id="87" nam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400" y="2343960"/>
            <a:ext cx="520919" cy="74015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TextBox 87"/>
          <p:cNvSpPr txBox="1"/>
          <p:nvPr/>
        </p:nvSpPr>
        <p:spPr>
          <a:xfrm>
            <a:off x="750240" y="3067920"/>
            <a:ext cx="175644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4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Learning Components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-360"/>
            <a:ext cx="9144000" cy="514367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5401" h="14289">
                <a:moveTo>
                  <a:pt x="0" y="14289"/>
                </a:moveTo>
                <a:lnTo>
                  <a:pt x="25401" y="14289"/>
                </a:lnTo>
                <a:lnTo>
                  <a:pt x="254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86360" y="4782240"/>
            <a:ext cx="8604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D9D9D9"/>
                </a:solidFill>
                <a:latin typeface="Arial"/>
                <a:ea typeface="DejaVu Sans" pitchFamily="2"/>
                <a:cs typeface="Arial"/>
              </a:rPr>
              <a:t>15</a:t>
            </a:r>
          </a:p>
        </p:txBody>
      </p:sp>
      <p:sp>
        <p:nvSpPr>
          <p:cNvPr id="4" name="Freeform 3"/>
          <p:cNvSpPr/>
          <p:nvPr/>
        </p:nvSpPr>
        <p:spPr>
          <a:xfrm>
            <a:off x="604800" y="4835520"/>
            <a:ext cx="13680" cy="59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" h="166">
                <a:moveTo>
                  <a:pt x="0" y="166"/>
                </a:moveTo>
                <a:lnTo>
                  <a:pt x="39" y="166"/>
                </a:lnTo>
                <a:lnTo>
                  <a:pt x="39" y="0"/>
                </a:lnTo>
                <a:lnTo>
                  <a:pt x="0" y="0"/>
                </a:ln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94800" y="4834080"/>
            <a:ext cx="4428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4" h="174">
                <a:moveTo>
                  <a:pt x="124" y="50"/>
                </a:moveTo>
                <a:cubicBezTo>
                  <a:pt x="121" y="50"/>
                  <a:pt x="109" y="40"/>
                  <a:pt x="90" y="40"/>
                </a:cubicBezTo>
                <a:cubicBezTo>
                  <a:pt x="62" y="40"/>
                  <a:pt x="43" y="60"/>
                  <a:pt x="43" y="85"/>
                </a:cubicBezTo>
                <a:cubicBezTo>
                  <a:pt x="43" y="110"/>
                  <a:pt x="60" y="130"/>
                  <a:pt x="90" y="130"/>
                </a:cubicBezTo>
                <a:cubicBezTo>
                  <a:pt x="109" y="130"/>
                  <a:pt x="121" y="123"/>
                  <a:pt x="124" y="123"/>
                </a:cubicBezTo>
                <a:cubicBezTo>
                  <a:pt x="124" y="169"/>
                  <a:pt x="124" y="169"/>
                  <a:pt x="124" y="169"/>
                </a:cubicBezTo>
                <a:cubicBezTo>
                  <a:pt x="119" y="169"/>
                  <a:pt x="104" y="174"/>
                  <a:pt x="85" y="174"/>
                </a:cubicBezTo>
                <a:cubicBezTo>
                  <a:pt x="38" y="174"/>
                  <a:pt x="0" y="140"/>
                  <a:pt x="0" y="85"/>
                </a:cubicBezTo>
                <a:cubicBezTo>
                  <a:pt x="0" y="35"/>
                  <a:pt x="36" y="0"/>
                  <a:pt x="85" y="0"/>
                </a:cubicBezTo>
                <a:cubicBezTo>
                  <a:pt x="104" y="0"/>
                  <a:pt x="119" y="5"/>
                  <a:pt x="124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37840" y="4834080"/>
            <a:ext cx="4572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8" h="174">
                <a:moveTo>
                  <a:pt x="128" y="50"/>
                </a:moveTo>
                <a:cubicBezTo>
                  <a:pt x="125" y="50"/>
                  <a:pt x="113" y="40"/>
                  <a:pt x="90" y="40"/>
                </a:cubicBezTo>
                <a:cubicBezTo>
                  <a:pt x="62" y="40"/>
                  <a:pt x="45" y="60"/>
                  <a:pt x="45" y="85"/>
                </a:cubicBezTo>
                <a:cubicBezTo>
                  <a:pt x="45" y="110"/>
                  <a:pt x="62" y="130"/>
                  <a:pt x="90" y="130"/>
                </a:cubicBezTo>
                <a:cubicBezTo>
                  <a:pt x="110" y="130"/>
                  <a:pt x="125" y="123"/>
                  <a:pt x="128" y="123"/>
                </a:cubicBezTo>
                <a:cubicBezTo>
                  <a:pt x="128" y="169"/>
                  <a:pt x="128" y="169"/>
                  <a:pt x="128" y="169"/>
                </a:cubicBezTo>
                <a:cubicBezTo>
                  <a:pt x="123" y="169"/>
                  <a:pt x="108" y="174"/>
                  <a:pt x="87" y="174"/>
                </a:cubicBezTo>
                <a:cubicBezTo>
                  <a:pt x="40" y="174"/>
                  <a:pt x="0" y="140"/>
                  <a:pt x="0" y="85"/>
                </a:cubicBezTo>
                <a:cubicBezTo>
                  <a:pt x="0" y="35"/>
                  <a:pt x="37" y="0"/>
                  <a:pt x="87" y="0"/>
                </a:cubicBezTo>
                <a:cubicBezTo>
                  <a:pt x="108" y="0"/>
                  <a:pt x="123" y="5"/>
                  <a:pt x="128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55639" y="4834080"/>
            <a:ext cx="6120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1" h="174">
                <a:moveTo>
                  <a:pt x="171" y="85"/>
                </a:moveTo>
                <a:cubicBezTo>
                  <a:pt x="171" y="133"/>
                  <a:pt x="137" y="174"/>
                  <a:pt x="86" y="174"/>
                </a:cubicBezTo>
                <a:cubicBezTo>
                  <a:pt x="35" y="174"/>
                  <a:pt x="0" y="133"/>
                  <a:pt x="0" y="85"/>
                </a:cubicBezTo>
                <a:cubicBezTo>
                  <a:pt x="0" y="37"/>
                  <a:pt x="35" y="0"/>
                  <a:pt x="86" y="0"/>
                </a:cubicBezTo>
                <a:cubicBezTo>
                  <a:pt x="137" y="0"/>
                  <a:pt x="171" y="37"/>
                  <a:pt x="171" y="85"/>
                </a:cubicBezTo>
                <a:close/>
                <a:moveTo>
                  <a:pt x="86" y="42"/>
                </a:moveTo>
                <a:cubicBezTo>
                  <a:pt x="62" y="42"/>
                  <a:pt x="45" y="63"/>
                  <a:pt x="45" y="85"/>
                </a:cubicBezTo>
                <a:cubicBezTo>
                  <a:pt x="45" y="110"/>
                  <a:pt x="62" y="130"/>
                  <a:pt x="86" y="130"/>
                </a:cubicBezTo>
                <a:cubicBezTo>
                  <a:pt x="110" y="130"/>
                  <a:pt x="127" y="110"/>
                  <a:pt x="127" y="85"/>
                </a:cubicBezTo>
                <a:cubicBezTo>
                  <a:pt x="127" y="63"/>
                  <a:pt x="110" y="42"/>
                  <a:pt x="86" y="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38280" y="4834080"/>
            <a:ext cx="4140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6" h="174">
                <a:moveTo>
                  <a:pt x="105" y="40"/>
                </a:moveTo>
                <a:cubicBezTo>
                  <a:pt x="102" y="40"/>
                  <a:pt x="85" y="35"/>
                  <a:pt x="72" y="35"/>
                </a:cubicBezTo>
                <a:cubicBezTo>
                  <a:pt x="55" y="35"/>
                  <a:pt x="45" y="40"/>
                  <a:pt x="45" y="50"/>
                </a:cubicBezTo>
                <a:cubicBezTo>
                  <a:pt x="45" y="60"/>
                  <a:pt x="57" y="63"/>
                  <a:pt x="65" y="65"/>
                </a:cubicBezTo>
                <a:cubicBezTo>
                  <a:pt x="75" y="68"/>
                  <a:pt x="75" y="68"/>
                  <a:pt x="75" y="68"/>
                </a:cubicBezTo>
                <a:cubicBezTo>
                  <a:pt x="102" y="78"/>
                  <a:pt x="116" y="95"/>
                  <a:pt x="116" y="118"/>
                </a:cubicBezTo>
                <a:cubicBezTo>
                  <a:pt x="116" y="159"/>
                  <a:pt x="80" y="174"/>
                  <a:pt x="47" y="174"/>
                </a:cubicBezTo>
                <a:cubicBezTo>
                  <a:pt x="25" y="174"/>
                  <a:pt x="3" y="169"/>
                  <a:pt x="3" y="169"/>
                </a:cubicBezTo>
                <a:cubicBezTo>
                  <a:pt x="3" y="130"/>
                  <a:pt x="3" y="130"/>
                  <a:pt x="3" y="130"/>
                </a:cubicBezTo>
                <a:cubicBezTo>
                  <a:pt x="5" y="130"/>
                  <a:pt x="23" y="135"/>
                  <a:pt x="40" y="135"/>
                </a:cubicBezTo>
                <a:cubicBezTo>
                  <a:pt x="62" y="135"/>
                  <a:pt x="72" y="130"/>
                  <a:pt x="72" y="120"/>
                </a:cubicBezTo>
                <a:cubicBezTo>
                  <a:pt x="72" y="113"/>
                  <a:pt x="62" y="108"/>
                  <a:pt x="52" y="103"/>
                </a:cubicBezTo>
                <a:cubicBezTo>
                  <a:pt x="50" y="103"/>
                  <a:pt x="47" y="103"/>
                  <a:pt x="45" y="100"/>
                </a:cubicBezTo>
                <a:cubicBezTo>
                  <a:pt x="20" y="93"/>
                  <a:pt x="0" y="80"/>
                  <a:pt x="0" y="52"/>
                </a:cubicBezTo>
                <a:cubicBezTo>
                  <a:pt x="0" y="20"/>
                  <a:pt x="25" y="0"/>
                  <a:pt x="62" y="0"/>
                </a:cubicBezTo>
                <a:cubicBezTo>
                  <a:pt x="85" y="0"/>
                  <a:pt x="102" y="5"/>
                  <a:pt x="105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07239" y="4763880"/>
            <a:ext cx="1548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86">
                <a:moveTo>
                  <a:pt x="44" y="20"/>
                </a:moveTo>
                <a:cubicBezTo>
                  <a:pt x="44" y="7"/>
                  <a:pt x="33" y="0"/>
                  <a:pt x="20" y="0"/>
                </a:cubicBezTo>
                <a:cubicBezTo>
                  <a:pt x="10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0" y="86"/>
                  <a:pt x="20" y="86"/>
                </a:cubicBezTo>
                <a:cubicBezTo>
                  <a:pt x="33" y="86"/>
                  <a:pt x="44" y="75"/>
                  <a:pt x="44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4864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3" y="0"/>
                  <a:pt x="20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0" y="141"/>
                </a:cubicBezTo>
                <a:cubicBezTo>
                  <a:pt x="33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89680" y="4714920"/>
            <a:ext cx="15120" cy="94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264">
                <a:moveTo>
                  <a:pt x="43" y="20"/>
                </a:moveTo>
                <a:cubicBezTo>
                  <a:pt x="43" y="10"/>
                  <a:pt x="33" y="0"/>
                  <a:pt x="20" y="0"/>
                </a:cubicBezTo>
                <a:cubicBezTo>
                  <a:pt x="10" y="0"/>
                  <a:pt x="0" y="10"/>
                  <a:pt x="0" y="20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54"/>
                  <a:pt x="10" y="264"/>
                  <a:pt x="20" y="264"/>
                </a:cubicBezTo>
                <a:cubicBezTo>
                  <a:pt x="33" y="264"/>
                  <a:pt x="43" y="254"/>
                  <a:pt x="43" y="2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2928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2" y="0"/>
                  <a:pt x="20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0" y="141"/>
                </a:cubicBezTo>
                <a:cubicBezTo>
                  <a:pt x="32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70320" y="4763880"/>
            <a:ext cx="1548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86">
                <a:moveTo>
                  <a:pt x="44" y="20"/>
                </a:moveTo>
                <a:cubicBezTo>
                  <a:pt x="44" y="7"/>
                  <a:pt x="34" y="0"/>
                  <a:pt x="21" y="0"/>
                </a:cubicBezTo>
                <a:cubicBezTo>
                  <a:pt x="11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1" y="86"/>
                  <a:pt x="21" y="86"/>
                </a:cubicBezTo>
                <a:cubicBezTo>
                  <a:pt x="34" y="86"/>
                  <a:pt x="44" y="75"/>
                  <a:pt x="44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11360" y="4744080"/>
            <a:ext cx="1548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141">
                <a:moveTo>
                  <a:pt x="44" y="19"/>
                </a:moveTo>
                <a:cubicBezTo>
                  <a:pt x="44" y="7"/>
                  <a:pt x="34" y="0"/>
                  <a:pt x="24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4" y="141"/>
                </a:cubicBezTo>
                <a:cubicBezTo>
                  <a:pt x="34" y="141"/>
                  <a:pt x="44" y="131"/>
                  <a:pt x="44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51320" y="4714920"/>
            <a:ext cx="15120" cy="94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264">
                <a:moveTo>
                  <a:pt x="43" y="20"/>
                </a:moveTo>
                <a:cubicBezTo>
                  <a:pt x="43" y="10"/>
                  <a:pt x="32" y="0"/>
                  <a:pt x="22" y="0"/>
                </a:cubicBezTo>
                <a:cubicBezTo>
                  <a:pt x="9" y="0"/>
                  <a:pt x="0" y="10"/>
                  <a:pt x="0" y="20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54"/>
                  <a:pt x="9" y="264"/>
                  <a:pt x="22" y="264"/>
                </a:cubicBezTo>
                <a:cubicBezTo>
                  <a:pt x="32" y="264"/>
                  <a:pt x="43" y="254"/>
                  <a:pt x="43" y="2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9236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3" y="0"/>
                  <a:pt x="23" y="0"/>
                </a:cubicBezTo>
                <a:cubicBezTo>
                  <a:pt x="11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1" y="141"/>
                  <a:pt x="23" y="141"/>
                </a:cubicBezTo>
                <a:cubicBezTo>
                  <a:pt x="33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833399" y="4763880"/>
            <a:ext cx="1512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86">
                <a:moveTo>
                  <a:pt x="43" y="20"/>
                </a:moveTo>
                <a:cubicBezTo>
                  <a:pt x="43" y="7"/>
                  <a:pt x="34" y="0"/>
                  <a:pt x="24" y="0"/>
                </a:cubicBezTo>
                <a:cubicBezTo>
                  <a:pt x="10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0" y="86"/>
                  <a:pt x="24" y="86"/>
                </a:cubicBezTo>
                <a:cubicBezTo>
                  <a:pt x="34" y="86"/>
                  <a:pt x="43" y="75"/>
                  <a:pt x="43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724560" y="627840"/>
            <a:ext cx="5332320" cy="3672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813" h="1021">
                <a:moveTo>
                  <a:pt x="0" y="1021"/>
                </a:moveTo>
                <a:lnTo>
                  <a:pt x="14813" y="1021"/>
                </a:lnTo>
                <a:lnTo>
                  <a:pt x="148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724560" y="1011599"/>
            <a:ext cx="5332320" cy="260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813" h="725">
                <a:moveTo>
                  <a:pt x="0" y="725"/>
                </a:moveTo>
                <a:lnTo>
                  <a:pt x="14813" y="725"/>
                </a:lnTo>
                <a:lnTo>
                  <a:pt x="14813" y="0"/>
                </a:lnTo>
                <a:lnTo>
                  <a:pt x="0" y="0"/>
                </a:lnTo>
                <a:close/>
              </a:path>
            </a:pathLst>
          </a:custGeom>
          <a:solidFill>
            <a:srgbClr val="ECECEC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440" y="4565880"/>
            <a:ext cx="9139320" cy="498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5388" h="1385">
                <a:moveTo>
                  <a:pt x="0" y="1385"/>
                </a:moveTo>
                <a:lnTo>
                  <a:pt x="25388" y="1385"/>
                </a:lnTo>
                <a:lnTo>
                  <a:pt x="253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29919" y="4781160"/>
            <a:ext cx="241308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D9D9D9"/>
                </a:solidFill>
                <a:latin typeface="Arial"/>
                <a:ea typeface="DejaVu Sans" pitchFamily="2"/>
                <a:cs typeface="Arial"/>
              </a:rPr>
              <a:t>© 2017 Cisco and/or its affiliates. All rights reserved. Cisco Confidential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9200" y="99360"/>
            <a:ext cx="7951320" cy="45611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321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The Networking Academy Learning Portfolio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77200" y="708840"/>
            <a:ext cx="1759319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4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Collaborate for Impact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87120" y="1122120"/>
            <a:ext cx="1102680" cy="9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700">
                <a:solidFill>
                  <a:srgbClr val="A6A6A6"/>
                </a:solidFill>
                <a:latin typeface="Arial"/>
                <a:ea typeface="DejaVu Sans" pitchFamily="2"/>
                <a:cs typeface="Arial"/>
              </a:rPr>
              <a:t>* Available within 12 months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06360" y="5020920"/>
            <a:ext cx="570600" cy="9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7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February 2017</a:t>
            </a:r>
          </a:p>
        </p:txBody>
      </p:sp>
      <p:sp>
        <p:nvSpPr>
          <p:cNvPr id="26" name="Freeform 25"/>
          <p:cNvSpPr/>
          <p:nvPr/>
        </p:nvSpPr>
        <p:spPr>
          <a:xfrm>
            <a:off x="1840679" y="885239"/>
            <a:ext cx="216720" cy="216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03" h="602">
                <a:moveTo>
                  <a:pt x="412" y="255"/>
                </a:moveTo>
                <a:lnTo>
                  <a:pt x="266" y="401"/>
                </a:lnTo>
                <a:lnTo>
                  <a:pt x="189" y="325"/>
                </a:lnTo>
                <a:cubicBezTo>
                  <a:pt x="179" y="315"/>
                  <a:pt x="179" y="300"/>
                  <a:pt x="189" y="290"/>
                </a:cubicBezTo>
                <a:cubicBezTo>
                  <a:pt x="199" y="280"/>
                  <a:pt x="215" y="280"/>
                  <a:pt x="224" y="290"/>
                </a:cubicBezTo>
                <a:lnTo>
                  <a:pt x="266" y="331"/>
                </a:lnTo>
                <a:lnTo>
                  <a:pt x="377" y="218"/>
                </a:lnTo>
                <a:cubicBezTo>
                  <a:pt x="387" y="208"/>
                  <a:pt x="403" y="208"/>
                  <a:pt x="412" y="218"/>
                </a:cubicBezTo>
                <a:cubicBezTo>
                  <a:pt x="422" y="229"/>
                  <a:pt x="422" y="244"/>
                  <a:pt x="412" y="255"/>
                </a:cubicBezTo>
                <a:close/>
                <a:moveTo>
                  <a:pt x="603" y="302"/>
                </a:moveTo>
                <a:lnTo>
                  <a:pt x="533" y="238"/>
                </a:lnTo>
                <a:lnTo>
                  <a:pt x="561" y="150"/>
                </a:lnTo>
                <a:lnTo>
                  <a:pt x="471" y="131"/>
                </a:lnTo>
                <a:lnTo>
                  <a:pt x="451" y="41"/>
                </a:lnTo>
                <a:lnTo>
                  <a:pt x="363" y="69"/>
                </a:lnTo>
                <a:lnTo>
                  <a:pt x="301" y="0"/>
                </a:lnTo>
                <a:lnTo>
                  <a:pt x="238" y="69"/>
                </a:lnTo>
                <a:lnTo>
                  <a:pt x="151" y="41"/>
                </a:lnTo>
                <a:lnTo>
                  <a:pt x="130" y="131"/>
                </a:lnTo>
                <a:lnTo>
                  <a:pt x="40" y="150"/>
                </a:lnTo>
                <a:lnTo>
                  <a:pt x="69" y="238"/>
                </a:lnTo>
                <a:lnTo>
                  <a:pt x="0" y="302"/>
                </a:lnTo>
                <a:lnTo>
                  <a:pt x="69" y="364"/>
                </a:lnTo>
                <a:lnTo>
                  <a:pt x="40" y="452"/>
                </a:lnTo>
                <a:lnTo>
                  <a:pt x="130" y="471"/>
                </a:lnTo>
                <a:lnTo>
                  <a:pt x="151" y="562"/>
                </a:lnTo>
                <a:lnTo>
                  <a:pt x="238" y="534"/>
                </a:lnTo>
                <a:lnTo>
                  <a:pt x="301" y="602"/>
                </a:lnTo>
                <a:lnTo>
                  <a:pt x="363" y="534"/>
                </a:lnTo>
                <a:lnTo>
                  <a:pt x="451" y="562"/>
                </a:lnTo>
                <a:lnTo>
                  <a:pt x="471" y="471"/>
                </a:lnTo>
                <a:lnTo>
                  <a:pt x="561" y="452"/>
                </a:lnTo>
                <a:lnTo>
                  <a:pt x="533" y="364"/>
                </a:lnTo>
                <a:close/>
              </a:path>
            </a:pathLst>
          </a:custGeom>
          <a:solidFill>
            <a:srgbClr val="81C5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63720" y="2822400"/>
            <a:ext cx="1776960" cy="409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37" h="1139">
                <a:moveTo>
                  <a:pt x="0" y="189"/>
                </a:moveTo>
                <a:cubicBezTo>
                  <a:pt x="0" y="85"/>
                  <a:pt x="85" y="0"/>
                  <a:pt x="190" y="0"/>
                </a:cubicBezTo>
                <a:lnTo>
                  <a:pt x="4748" y="0"/>
                </a:lnTo>
                <a:cubicBezTo>
                  <a:pt x="4852" y="0"/>
                  <a:pt x="4937" y="85"/>
                  <a:pt x="4937" y="189"/>
                </a:cubicBezTo>
                <a:lnTo>
                  <a:pt x="4937" y="950"/>
                </a:lnTo>
                <a:cubicBezTo>
                  <a:pt x="4937" y="1054"/>
                  <a:pt x="4852" y="1139"/>
                  <a:pt x="4748" y="1139"/>
                </a:cubicBezTo>
                <a:lnTo>
                  <a:pt x="190" y="1139"/>
                </a:lnTo>
                <a:cubicBezTo>
                  <a:pt x="85" y="1139"/>
                  <a:pt x="0" y="1054"/>
                  <a:pt x="0" y="950"/>
                </a:cubicBezTo>
                <a:close/>
              </a:path>
            </a:pathLst>
          </a:custGeom>
          <a:solidFill>
            <a:srgbClr val="36A4D7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1578600" y="2817719"/>
            <a:ext cx="7475399" cy="408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766" h="1135">
                <a:moveTo>
                  <a:pt x="0" y="1135"/>
                </a:moveTo>
                <a:lnTo>
                  <a:pt x="20766" y="1135"/>
                </a:lnTo>
                <a:lnTo>
                  <a:pt x="20766" y="0"/>
                </a:lnTo>
                <a:lnTo>
                  <a:pt x="0" y="0"/>
                </a:lnTo>
                <a:close/>
              </a:path>
            </a:pathLst>
          </a:custGeom>
          <a:solidFill>
            <a:srgbClr val="ECECEC"/>
          </a:solidFill>
          <a:ln w="5760">
            <a:solidFill>
              <a:srgbClr val="FFFFFF"/>
            </a:solidFill>
            <a:prstDash val="solid"/>
            <a:round/>
          </a:ln>
        </p:spPr>
        <p:txBody>
          <a:bodyPr vert="horz" wrap="none" lIns="2880" tIns="2880" rIns="2880" bIns="288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9400" y="1694520"/>
            <a:ext cx="1775160" cy="6508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32" h="1809">
                <a:moveTo>
                  <a:pt x="0" y="301"/>
                </a:moveTo>
                <a:cubicBezTo>
                  <a:pt x="0" y="135"/>
                  <a:pt x="134" y="0"/>
                  <a:pt x="301" y="0"/>
                </a:cubicBezTo>
                <a:lnTo>
                  <a:pt x="4631" y="0"/>
                </a:lnTo>
                <a:cubicBezTo>
                  <a:pt x="4798" y="0"/>
                  <a:pt x="4932" y="135"/>
                  <a:pt x="4932" y="301"/>
                </a:cubicBezTo>
                <a:lnTo>
                  <a:pt x="4932" y="1506"/>
                </a:lnTo>
                <a:cubicBezTo>
                  <a:pt x="4932" y="1674"/>
                  <a:pt x="4798" y="1809"/>
                  <a:pt x="4631" y="1809"/>
                </a:cubicBezTo>
                <a:lnTo>
                  <a:pt x="301" y="1809"/>
                </a:lnTo>
                <a:cubicBezTo>
                  <a:pt x="134" y="1809"/>
                  <a:pt x="0" y="1674"/>
                  <a:pt x="0" y="1506"/>
                </a:cubicBezTo>
                <a:close/>
              </a:path>
            </a:pathLst>
          </a:custGeom>
          <a:solidFill>
            <a:srgbClr val="36A4D7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1572479" y="1693080"/>
            <a:ext cx="7476839" cy="6537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770" h="1817">
                <a:moveTo>
                  <a:pt x="0" y="1817"/>
                </a:moveTo>
                <a:lnTo>
                  <a:pt x="20770" y="1817"/>
                </a:lnTo>
                <a:lnTo>
                  <a:pt x="207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ECEC"/>
          </a:solidFill>
          <a:ln w="5760">
            <a:solidFill>
              <a:srgbClr val="FFFFFF"/>
            </a:solidFill>
            <a:prstDash val="solid"/>
            <a:round/>
          </a:ln>
        </p:spPr>
        <p:txBody>
          <a:bodyPr vert="horz" wrap="none" lIns="2880" tIns="2880" rIns="2880" bIns="288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59400" y="2378880"/>
            <a:ext cx="1775160" cy="4068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32" h="1131">
                <a:moveTo>
                  <a:pt x="0" y="188"/>
                </a:moveTo>
                <a:cubicBezTo>
                  <a:pt x="0" y="84"/>
                  <a:pt x="84" y="0"/>
                  <a:pt x="188" y="0"/>
                </a:cubicBezTo>
                <a:lnTo>
                  <a:pt x="4744" y="0"/>
                </a:lnTo>
                <a:cubicBezTo>
                  <a:pt x="4848" y="0"/>
                  <a:pt x="4932" y="84"/>
                  <a:pt x="4932" y="188"/>
                </a:cubicBezTo>
                <a:lnTo>
                  <a:pt x="4932" y="943"/>
                </a:lnTo>
                <a:cubicBezTo>
                  <a:pt x="4932" y="1047"/>
                  <a:pt x="4848" y="1131"/>
                  <a:pt x="4744" y="1131"/>
                </a:cubicBezTo>
                <a:lnTo>
                  <a:pt x="188" y="1131"/>
                </a:lnTo>
                <a:cubicBezTo>
                  <a:pt x="84" y="1131"/>
                  <a:pt x="0" y="1047"/>
                  <a:pt x="0" y="943"/>
                </a:cubicBezTo>
                <a:close/>
              </a:path>
            </a:pathLst>
          </a:custGeom>
          <a:solidFill>
            <a:srgbClr val="36A4D7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1572479" y="2378880"/>
            <a:ext cx="7475399" cy="408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766" h="1135">
                <a:moveTo>
                  <a:pt x="0" y="1135"/>
                </a:moveTo>
                <a:lnTo>
                  <a:pt x="20766" y="1135"/>
                </a:lnTo>
                <a:lnTo>
                  <a:pt x="20766" y="0"/>
                </a:lnTo>
                <a:lnTo>
                  <a:pt x="0" y="0"/>
                </a:lnTo>
                <a:close/>
              </a:path>
            </a:pathLst>
          </a:custGeom>
          <a:solidFill>
            <a:srgbClr val="ECECEC"/>
          </a:solidFill>
          <a:ln w="5760">
            <a:solidFill>
              <a:srgbClr val="FFFFFF"/>
            </a:solidFill>
            <a:prstDash val="solid"/>
            <a:round/>
          </a:ln>
        </p:spPr>
        <p:txBody>
          <a:bodyPr vert="horz" wrap="none" lIns="2880" tIns="2880" rIns="2880" bIns="288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80440" y="952560"/>
            <a:ext cx="919799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Certification-aligned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17200" y="2089439"/>
            <a:ext cx="1041479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Mobility Fundamentals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24920" y="1735919"/>
            <a:ext cx="232344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CCNA R&amp;S   Intro to Networks     R&amp;S Essentials,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52760" y="1857240"/>
            <a:ext cx="1905839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Scaling Networks    Connecting Networks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435720" y="2110680"/>
            <a:ext cx="205956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CCNP R&amp;S   Switch         Route         TShoot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977480" y="2520000"/>
            <a:ext cx="132516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Introduction to Cybersecurity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13640" y="2969279"/>
            <a:ext cx="840599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Introduction to IoT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31320" y="2430000"/>
            <a:ext cx="697319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CCNA Security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68239" y="2520000"/>
            <a:ext cx="113760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Cybersecurity Essentials</a:t>
            </a:r>
          </a:p>
        </p:txBody>
      </p:sp>
      <p:sp>
        <p:nvSpPr>
          <p:cNvPr id="42" name="Freeform 41"/>
          <p:cNvSpPr/>
          <p:nvPr/>
        </p:nvSpPr>
        <p:spPr>
          <a:xfrm>
            <a:off x="1568160" y="1319760"/>
            <a:ext cx="2109240" cy="368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860" h="1025">
                <a:moveTo>
                  <a:pt x="0" y="1025"/>
                </a:moveTo>
                <a:lnTo>
                  <a:pt x="5860" y="1025"/>
                </a:lnTo>
                <a:lnTo>
                  <a:pt x="5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81C5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3724560" y="1319760"/>
            <a:ext cx="2608920" cy="368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48" h="1025">
                <a:moveTo>
                  <a:pt x="0" y="1025"/>
                </a:moveTo>
                <a:lnTo>
                  <a:pt x="7248" y="1025"/>
                </a:lnTo>
                <a:lnTo>
                  <a:pt x="7248" y="0"/>
                </a:lnTo>
                <a:lnTo>
                  <a:pt x="0" y="0"/>
                </a:ln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6382440" y="1319760"/>
            <a:ext cx="2671560" cy="368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2" h="1025">
                <a:moveTo>
                  <a:pt x="0" y="1025"/>
                </a:moveTo>
                <a:lnTo>
                  <a:pt x="7422" y="1025"/>
                </a:lnTo>
                <a:lnTo>
                  <a:pt x="742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C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52120" y="2607480"/>
            <a:ext cx="858599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CCNA Cyber Ops*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174400" y="1401840"/>
            <a:ext cx="904319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4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Exploratory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515480" y="1401840"/>
            <a:ext cx="103104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4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Foundational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137000" y="1401840"/>
            <a:ext cx="112248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4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Career-Ready</a:t>
            </a:r>
          </a:p>
        </p:txBody>
      </p:sp>
      <p:sp>
        <p:nvSpPr>
          <p:cNvPr id="49" name="Freeform 48"/>
          <p:cNvSpPr/>
          <p:nvPr/>
        </p:nvSpPr>
        <p:spPr>
          <a:xfrm>
            <a:off x="8035920" y="2398680"/>
            <a:ext cx="176760" cy="1767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2" h="492">
                <a:moveTo>
                  <a:pt x="337" y="207"/>
                </a:moveTo>
                <a:lnTo>
                  <a:pt x="217" y="327"/>
                </a:lnTo>
                <a:lnTo>
                  <a:pt x="155" y="264"/>
                </a:lnTo>
                <a:cubicBezTo>
                  <a:pt x="147" y="256"/>
                  <a:pt x="147" y="244"/>
                  <a:pt x="155" y="235"/>
                </a:cubicBezTo>
                <a:cubicBezTo>
                  <a:pt x="163" y="228"/>
                  <a:pt x="176" y="228"/>
                  <a:pt x="184" y="235"/>
                </a:cubicBezTo>
                <a:lnTo>
                  <a:pt x="217" y="269"/>
                </a:lnTo>
                <a:lnTo>
                  <a:pt x="308" y="178"/>
                </a:lnTo>
                <a:cubicBezTo>
                  <a:pt x="316" y="170"/>
                  <a:pt x="329" y="170"/>
                  <a:pt x="337" y="178"/>
                </a:cubicBezTo>
                <a:cubicBezTo>
                  <a:pt x="345" y="186"/>
                  <a:pt x="345" y="199"/>
                  <a:pt x="337" y="207"/>
                </a:cubicBezTo>
                <a:close/>
                <a:moveTo>
                  <a:pt x="492" y="245"/>
                </a:moveTo>
                <a:lnTo>
                  <a:pt x="436" y="195"/>
                </a:lnTo>
                <a:lnTo>
                  <a:pt x="459" y="123"/>
                </a:lnTo>
                <a:lnTo>
                  <a:pt x="385" y="107"/>
                </a:lnTo>
                <a:lnTo>
                  <a:pt x="369" y="33"/>
                </a:lnTo>
                <a:lnTo>
                  <a:pt x="297" y="56"/>
                </a:lnTo>
                <a:lnTo>
                  <a:pt x="246" y="0"/>
                </a:lnTo>
                <a:lnTo>
                  <a:pt x="196" y="56"/>
                </a:lnTo>
                <a:lnTo>
                  <a:pt x="124" y="33"/>
                </a:lnTo>
                <a:lnTo>
                  <a:pt x="107" y="107"/>
                </a:lnTo>
                <a:lnTo>
                  <a:pt x="33" y="123"/>
                </a:lnTo>
                <a:lnTo>
                  <a:pt x="57" y="195"/>
                </a:lnTo>
                <a:lnTo>
                  <a:pt x="0" y="245"/>
                </a:lnTo>
                <a:lnTo>
                  <a:pt x="57" y="296"/>
                </a:lnTo>
                <a:lnTo>
                  <a:pt x="33" y="368"/>
                </a:lnTo>
                <a:lnTo>
                  <a:pt x="107" y="384"/>
                </a:lnTo>
                <a:lnTo>
                  <a:pt x="124" y="459"/>
                </a:lnTo>
                <a:lnTo>
                  <a:pt x="196" y="435"/>
                </a:lnTo>
                <a:lnTo>
                  <a:pt x="246" y="492"/>
                </a:lnTo>
                <a:lnTo>
                  <a:pt x="297" y="435"/>
                </a:lnTo>
                <a:lnTo>
                  <a:pt x="369" y="459"/>
                </a:lnTo>
                <a:lnTo>
                  <a:pt x="385" y="384"/>
                </a:lnTo>
                <a:lnTo>
                  <a:pt x="459" y="368"/>
                </a:lnTo>
                <a:lnTo>
                  <a:pt x="436" y="296"/>
                </a:lnTo>
                <a:close/>
              </a:path>
            </a:pathLst>
          </a:custGeom>
          <a:solidFill>
            <a:srgbClr val="81C5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8035920" y="2608920"/>
            <a:ext cx="176760" cy="1782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2" h="496">
                <a:moveTo>
                  <a:pt x="337" y="209"/>
                </a:moveTo>
                <a:lnTo>
                  <a:pt x="217" y="330"/>
                </a:lnTo>
                <a:lnTo>
                  <a:pt x="155" y="267"/>
                </a:lnTo>
                <a:cubicBezTo>
                  <a:pt x="147" y="259"/>
                  <a:pt x="147" y="246"/>
                  <a:pt x="155" y="238"/>
                </a:cubicBezTo>
                <a:cubicBezTo>
                  <a:pt x="163" y="230"/>
                  <a:pt x="176" y="230"/>
                  <a:pt x="184" y="238"/>
                </a:cubicBezTo>
                <a:lnTo>
                  <a:pt x="217" y="272"/>
                </a:lnTo>
                <a:lnTo>
                  <a:pt x="308" y="180"/>
                </a:lnTo>
                <a:cubicBezTo>
                  <a:pt x="316" y="171"/>
                  <a:pt x="329" y="171"/>
                  <a:pt x="337" y="180"/>
                </a:cubicBezTo>
                <a:cubicBezTo>
                  <a:pt x="345" y="188"/>
                  <a:pt x="345" y="201"/>
                  <a:pt x="337" y="209"/>
                </a:cubicBezTo>
                <a:close/>
                <a:moveTo>
                  <a:pt x="492" y="248"/>
                </a:moveTo>
                <a:lnTo>
                  <a:pt x="436" y="196"/>
                </a:lnTo>
                <a:lnTo>
                  <a:pt x="459" y="124"/>
                </a:lnTo>
                <a:lnTo>
                  <a:pt x="385" y="108"/>
                </a:lnTo>
                <a:lnTo>
                  <a:pt x="369" y="33"/>
                </a:lnTo>
                <a:lnTo>
                  <a:pt x="297" y="56"/>
                </a:lnTo>
                <a:lnTo>
                  <a:pt x="246" y="0"/>
                </a:lnTo>
                <a:lnTo>
                  <a:pt x="196" y="56"/>
                </a:lnTo>
                <a:lnTo>
                  <a:pt x="124" y="33"/>
                </a:lnTo>
                <a:lnTo>
                  <a:pt x="107" y="108"/>
                </a:lnTo>
                <a:lnTo>
                  <a:pt x="33" y="124"/>
                </a:lnTo>
                <a:lnTo>
                  <a:pt x="57" y="196"/>
                </a:lnTo>
                <a:lnTo>
                  <a:pt x="0" y="248"/>
                </a:lnTo>
                <a:lnTo>
                  <a:pt x="57" y="299"/>
                </a:lnTo>
                <a:lnTo>
                  <a:pt x="33" y="371"/>
                </a:lnTo>
                <a:lnTo>
                  <a:pt x="107" y="388"/>
                </a:lnTo>
                <a:lnTo>
                  <a:pt x="124" y="463"/>
                </a:lnTo>
                <a:lnTo>
                  <a:pt x="196" y="440"/>
                </a:lnTo>
                <a:lnTo>
                  <a:pt x="246" y="496"/>
                </a:lnTo>
                <a:lnTo>
                  <a:pt x="297" y="440"/>
                </a:lnTo>
                <a:lnTo>
                  <a:pt x="369" y="463"/>
                </a:lnTo>
                <a:lnTo>
                  <a:pt x="385" y="388"/>
                </a:lnTo>
                <a:lnTo>
                  <a:pt x="459" y="371"/>
                </a:lnTo>
                <a:lnTo>
                  <a:pt x="436" y="299"/>
                </a:lnTo>
                <a:close/>
              </a:path>
            </a:pathLst>
          </a:custGeom>
          <a:solidFill>
            <a:srgbClr val="81C5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7666920" y="1310400"/>
            <a:ext cx="205920" cy="71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73" h="200">
                <a:moveTo>
                  <a:pt x="0" y="0"/>
                </a:moveTo>
                <a:lnTo>
                  <a:pt x="287" y="200"/>
                </a:lnTo>
                <a:lnTo>
                  <a:pt x="573" y="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4802040" y="1317960"/>
            <a:ext cx="205560" cy="702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72" h="196">
                <a:moveTo>
                  <a:pt x="0" y="0"/>
                </a:moveTo>
                <a:lnTo>
                  <a:pt x="286" y="196"/>
                </a:lnTo>
                <a:lnTo>
                  <a:pt x="572" y="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24759" y="1868760"/>
            <a:ext cx="1021679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Networking Essentials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28200" y="1918079"/>
            <a:ext cx="764280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Networking</a:t>
            </a:r>
          </a:p>
        </p:txBody>
      </p:sp>
      <p:sp>
        <p:nvSpPr>
          <p:cNvPr id="55" name="Freeform 54"/>
          <p:cNvSpPr/>
          <p:nvPr/>
        </p:nvSpPr>
        <p:spPr>
          <a:xfrm>
            <a:off x="190440" y="2436840"/>
            <a:ext cx="142200" cy="2833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6" h="788">
                <a:moveTo>
                  <a:pt x="389" y="788"/>
                </a:moveTo>
                <a:cubicBezTo>
                  <a:pt x="170" y="784"/>
                  <a:pt x="-5" y="603"/>
                  <a:pt x="0" y="386"/>
                </a:cubicBezTo>
                <a:cubicBezTo>
                  <a:pt x="4" y="171"/>
                  <a:pt x="181" y="0"/>
                  <a:pt x="396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329040" y="2435039"/>
            <a:ext cx="141840" cy="2851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5" h="793">
                <a:moveTo>
                  <a:pt x="0" y="0"/>
                </a:moveTo>
                <a:cubicBezTo>
                  <a:pt x="219" y="1"/>
                  <a:pt x="395" y="178"/>
                  <a:pt x="395" y="397"/>
                </a:cubicBezTo>
                <a:cubicBezTo>
                  <a:pt x="394" y="615"/>
                  <a:pt x="218" y="793"/>
                  <a:pt x="0" y="793"/>
                </a:cubicBezTo>
                <a:close/>
              </a:path>
            </a:pathLst>
          </a:custGeom>
          <a:solidFill>
            <a:srgbClr val="D9D9D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335160" y="2488680"/>
            <a:ext cx="64080" cy="1828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9" h="509">
                <a:moveTo>
                  <a:pt x="126" y="183"/>
                </a:moveTo>
                <a:cubicBezTo>
                  <a:pt x="126" y="124"/>
                  <a:pt x="126" y="124"/>
                  <a:pt x="126" y="124"/>
                </a:cubicBezTo>
                <a:cubicBezTo>
                  <a:pt x="126" y="55"/>
                  <a:pt x="70" y="0"/>
                  <a:pt x="1" y="0"/>
                </a:cubicBezTo>
                <a:lnTo>
                  <a:pt x="0" y="0"/>
                </a:lnTo>
                <a:cubicBezTo>
                  <a:pt x="0" y="39"/>
                  <a:pt x="0" y="39"/>
                  <a:pt x="0" y="39"/>
                </a:cubicBezTo>
                <a:lnTo>
                  <a:pt x="1" y="39"/>
                </a:lnTo>
                <a:cubicBezTo>
                  <a:pt x="49" y="39"/>
                  <a:pt x="87" y="77"/>
                  <a:pt x="87" y="124"/>
                </a:cubicBezTo>
                <a:cubicBezTo>
                  <a:pt x="87" y="183"/>
                  <a:pt x="87" y="183"/>
                  <a:pt x="87" y="183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509"/>
                  <a:pt x="0" y="509"/>
                  <a:pt x="0" y="509"/>
                </a:cubicBezTo>
                <a:cubicBezTo>
                  <a:pt x="153" y="509"/>
                  <a:pt x="153" y="509"/>
                  <a:pt x="153" y="509"/>
                </a:cubicBezTo>
                <a:cubicBezTo>
                  <a:pt x="168" y="509"/>
                  <a:pt x="179" y="496"/>
                  <a:pt x="179" y="481"/>
                </a:cubicBezTo>
                <a:cubicBezTo>
                  <a:pt x="179" y="183"/>
                  <a:pt x="179" y="183"/>
                  <a:pt x="179" y="183"/>
                </a:cubicBezTo>
                <a:cubicBezTo>
                  <a:pt x="126" y="183"/>
                  <a:pt x="126" y="183"/>
                  <a:pt x="126" y="183"/>
                </a:cubicBezTo>
                <a:close/>
              </a:path>
            </a:pathLst>
          </a:custGeom>
          <a:solidFill>
            <a:srgbClr val="0085A8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8" name="Freeform 57"/>
          <p:cNvSpPr/>
          <p:nvPr/>
        </p:nvSpPr>
        <p:spPr>
          <a:xfrm>
            <a:off x="271080" y="2488680"/>
            <a:ext cx="64080" cy="1828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9" h="509">
                <a:moveTo>
                  <a:pt x="93" y="183"/>
                </a:moveTo>
                <a:cubicBezTo>
                  <a:pt x="93" y="124"/>
                  <a:pt x="93" y="124"/>
                  <a:pt x="93" y="124"/>
                </a:cubicBezTo>
                <a:cubicBezTo>
                  <a:pt x="93" y="77"/>
                  <a:pt x="131" y="39"/>
                  <a:pt x="179" y="39"/>
                </a:cubicBezTo>
                <a:cubicBezTo>
                  <a:pt x="179" y="0"/>
                  <a:pt x="179" y="0"/>
                  <a:pt x="179" y="0"/>
                </a:cubicBezTo>
                <a:cubicBezTo>
                  <a:pt x="110" y="0"/>
                  <a:pt x="54" y="55"/>
                  <a:pt x="54" y="124"/>
                </a:cubicBezTo>
                <a:cubicBezTo>
                  <a:pt x="54" y="183"/>
                  <a:pt x="54" y="183"/>
                  <a:pt x="54" y="183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96"/>
                  <a:pt x="13" y="509"/>
                  <a:pt x="27" y="509"/>
                </a:cubicBezTo>
                <a:cubicBezTo>
                  <a:pt x="179" y="509"/>
                  <a:pt x="179" y="509"/>
                  <a:pt x="179" y="509"/>
                </a:cubicBezTo>
                <a:cubicBezTo>
                  <a:pt x="179" y="183"/>
                  <a:pt x="179" y="183"/>
                  <a:pt x="179" y="183"/>
                </a:cubicBezTo>
                <a:cubicBezTo>
                  <a:pt x="93" y="183"/>
                  <a:pt x="93" y="183"/>
                  <a:pt x="93" y="183"/>
                </a:cubicBezTo>
                <a:close/>
              </a:path>
            </a:pathLst>
          </a:custGeom>
          <a:solidFill>
            <a:srgbClr val="00BCEB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335160" y="2581560"/>
            <a:ext cx="1656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7" h="174">
                <a:moveTo>
                  <a:pt x="1" y="0"/>
                </a:moveTo>
                <a:lnTo>
                  <a:pt x="0" y="0"/>
                </a:lnTo>
                <a:cubicBezTo>
                  <a:pt x="0" y="174"/>
                  <a:pt x="0" y="174"/>
                  <a:pt x="0" y="174"/>
                </a:cubicBezTo>
                <a:cubicBezTo>
                  <a:pt x="1" y="174"/>
                  <a:pt x="1" y="174"/>
                  <a:pt x="1" y="174"/>
                </a:cubicBezTo>
                <a:cubicBezTo>
                  <a:pt x="47" y="174"/>
                  <a:pt x="47" y="174"/>
                  <a:pt x="47" y="174"/>
                </a:cubicBezTo>
                <a:cubicBezTo>
                  <a:pt x="25" y="94"/>
                  <a:pt x="25" y="94"/>
                  <a:pt x="25" y="94"/>
                </a:cubicBezTo>
                <a:cubicBezTo>
                  <a:pt x="23" y="89"/>
                  <a:pt x="23" y="89"/>
                  <a:pt x="23" y="89"/>
                </a:cubicBezTo>
                <a:cubicBezTo>
                  <a:pt x="38" y="80"/>
                  <a:pt x="47" y="65"/>
                  <a:pt x="47" y="48"/>
                </a:cubicBezTo>
                <a:cubicBezTo>
                  <a:pt x="47" y="22"/>
                  <a:pt x="27" y="0"/>
                  <a:pt x="1" y="0"/>
                </a:cubicBezTo>
                <a:close/>
              </a:path>
            </a:pathLst>
          </a:custGeom>
          <a:solidFill>
            <a:srgbClr val="004463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318240" y="2581560"/>
            <a:ext cx="1692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" h="174">
                <a:moveTo>
                  <a:pt x="48" y="0"/>
                </a:moveTo>
                <a:cubicBezTo>
                  <a:pt x="22" y="0"/>
                  <a:pt x="1" y="23"/>
                  <a:pt x="1" y="48"/>
                </a:cubicBezTo>
                <a:cubicBezTo>
                  <a:pt x="1" y="65"/>
                  <a:pt x="11" y="80"/>
                  <a:pt x="27" y="89"/>
                </a:cubicBezTo>
                <a:cubicBezTo>
                  <a:pt x="25" y="94"/>
                  <a:pt x="25" y="94"/>
                  <a:pt x="25" y="94"/>
                </a:cubicBezTo>
                <a:cubicBezTo>
                  <a:pt x="0" y="174"/>
                  <a:pt x="0" y="174"/>
                  <a:pt x="0" y="174"/>
                </a:cubicBezTo>
                <a:cubicBezTo>
                  <a:pt x="48" y="174"/>
                  <a:pt x="48" y="174"/>
                  <a:pt x="48" y="174"/>
                </a:cubicBezTo>
                <a:cubicBezTo>
                  <a:pt x="48" y="0"/>
                  <a:pt x="48" y="0"/>
                  <a:pt x="48" y="0"/>
                </a:cubicBezTo>
                <a:close/>
              </a:path>
            </a:pathLst>
          </a:custGeom>
          <a:solidFill>
            <a:srgbClr val="0085A8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1680" y="2507040"/>
            <a:ext cx="552240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Security</a:t>
            </a:r>
          </a:p>
        </p:txBody>
      </p:sp>
      <p:sp>
        <p:nvSpPr>
          <p:cNvPr id="62" name="Freeform 61"/>
          <p:cNvSpPr/>
          <p:nvPr/>
        </p:nvSpPr>
        <p:spPr>
          <a:xfrm>
            <a:off x="194760" y="2883240"/>
            <a:ext cx="142560" cy="2833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7" h="788">
                <a:moveTo>
                  <a:pt x="389" y="788"/>
                </a:moveTo>
                <a:cubicBezTo>
                  <a:pt x="171" y="784"/>
                  <a:pt x="-4" y="604"/>
                  <a:pt x="0" y="387"/>
                </a:cubicBezTo>
                <a:cubicBezTo>
                  <a:pt x="5" y="171"/>
                  <a:pt x="182" y="0"/>
                  <a:pt x="39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334440" y="2881800"/>
            <a:ext cx="142560" cy="2847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7" h="792">
                <a:moveTo>
                  <a:pt x="0" y="0"/>
                </a:moveTo>
                <a:cubicBezTo>
                  <a:pt x="220" y="0"/>
                  <a:pt x="397" y="178"/>
                  <a:pt x="397" y="397"/>
                </a:cubicBezTo>
                <a:cubicBezTo>
                  <a:pt x="396" y="615"/>
                  <a:pt x="219" y="792"/>
                  <a:pt x="0" y="792"/>
                </a:cubicBezTo>
                <a:close/>
              </a:path>
            </a:pathLst>
          </a:custGeom>
          <a:solidFill>
            <a:srgbClr val="D9D9D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275760" y="3014280"/>
            <a:ext cx="143280" cy="88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9" h="247">
                <a:moveTo>
                  <a:pt x="0" y="193"/>
                </a:moveTo>
                <a:cubicBezTo>
                  <a:pt x="176" y="323"/>
                  <a:pt x="328" y="190"/>
                  <a:pt x="353" y="95"/>
                </a:cubicBezTo>
                <a:cubicBezTo>
                  <a:pt x="367" y="102"/>
                  <a:pt x="399" y="120"/>
                  <a:pt x="399" y="120"/>
                </a:cubicBezTo>
                <a:cubicBezTo>
                  <a:pt x="353" y="0"/>
                  <a:pt x="353" y="0"/>
                  <a:pt x="353" y="0"/>
                </a:cubicBezTo>
                <a:cubicBezTo>
                  <a:pt x="230" y="35"/>
                  <a:pt x="230" y="35"/>
                  <a:pt x="230" y="35"/>
                </a:cubicBezTo>
                <a:cubicBezTo>
                  <a:pt x="283" y="59"/>
                  <a:pt x="283" y="59"/>
                  <a:pt x="283" y="59"/>
                </a:cubicBezTo>
                <a:cubicBezTo>
                  <a:pt x="283" y="59"/>
                  <a:pt x="240" y="260"/>
                  <a:pt x="0" y="193"/>
                </a:cubicBezTo>
                <a:close/>
              </a:path>
            </a:pathLst>
          </a:custGeom>
          <a:solidFill>
            <a:srgbClr val="81C5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253080" y="2947320"/>
            <a:ext cx="153720" cy="1324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28" h="369">
                <a:moveTo>
                  <a:pt x="410" y="118"/>
                </a:moveTo>
                <a:cubicBezTo>
                  <a:pt x="382" y="111"/>
                  <a:pt x="353" y="107"/>
                  <a:pt x="325" y="104"/>
                </a:cubicBezTo>
                <a:cubicBezTo>
                  <a:pt x="322" y="114"/>
                  <a:pt x="318" y="118"/>
                  <a:pt x="311" y="121"/>
                </a:cubicBezTo>
                <a:cubicBezTo>
                  <a:pt x="318" y="145"/>
                  <a:pt x="325" y="166"/>
                  <a:pt x="329" y="190"/>
                </a:cubicBezTo>
                <a:cubicBezTo>
                  <a:pt x="428" y="163"/>
                  <a:pt x="428" y="163"/>
                  <a:pt x="428" y="163"/>
                </a:cubicBezTo>
                <a:cubicBezTo>
                  <a:pt x="424" y="145"/>
                  <a:pt x="417" y="132"/>
                  <a:pt x="410" y="118"/>
                </a:cubicBezTo>
                <a:close/>
                <a:moveTo>
                  <a:pt x="171" y="114"/>
                </a:moveTo>
                <a:cubicBezTo>
                  <a:pt x="174" y="114"/>
                  <a:pt x="178" y="118"/>
                  <a:pt x="178" y="121"/>
                </a:cubicBezTo>
                <a:cubicBezTo>
                  <a:pt x="209" y="111"/>
                  <a:pt x="238" y="101"/>
                  <a:pt x="269" y="97"/>
                </a:cubicBezTo>
                <a:cubicBezTo>
                  <a:pt x="273" y="89"/>
                  <a:pt x="276" y="82"/>
                  <a:pt x="283" y="79"/>
                </a:cubicBezTo>
                <a:cubicBezTo>
                  <a:pt x="269" y="52"/>
                  <a:pt x="252" y="27"/>
                  <a:pt x="230" y="3"/>
                </a:cubicBezTo>
                <a:cubicBezTo>
                  <a:pt x="206" y="34"/>
                  <a:pt x="185" y="72"/>
                  <a:pt x="171" y="111"/>
                </a:cubicBezTo>
                <a:close/>
                <a:moveTo>
                  <a:pt x="318" y="190"/>
                </a:moveTo>
                <a:cubicBezTo>
                  <a:pt x="315" y="169"/>
                  <a:pt x="311" y="149"/>
                  <a:pt x="304" y="128"/>
                </a:cubicBezTo>
                <a:cubicBezTo>
                  <a:pt x="301" y="128"/>
                  <a:pt x="301" y="128"/>
                  <a:pt x="297" y="128"/>
                </a:cubicBezTo>
                <a:cubicBezTo>
                  <a:pt x="287" y="128"/>
                  <a:pt x="276" y="118"/>
                  <a:pt x="273" y="107"/>
                </a:cubicBezTo>
                <a:cubicBezTo>
                  <a:pt x="241" y="111"/>
                  <a:pt x="213" y="121"/>
                  <a:pt x="181" y="132"/>
                </a:cubicBezTo>
                <a:cubicBezTo>
                  <a:pt x="185" y="132"/>
                  <a:pt x="185" y="135"/>
                  <a:pt x="185" y="135"/>
                </a:cubicBezTo>
                <a:cubicBezTo>
                  <a:pt x="185" y="149"/>
                  <a:pt x="171" y="163"/>
                  <a:pt x="157" y="163"/>
                </a:cubicBezTo>
                <a:cubicBezTo>
                  <a:pt x="150" y="193"/>
                  <a:pt x="150" y="228"/>
                  <a:pt x="150" y="263"/>
                </a:cubicBezTo>
                <a:cubicBezTo>
                  <a:pt x="164" y="263"/>
                  <a:pt x="174" y="273"/>
                  <a:pt x="174" y="287"/>
                </a:cubicBezTo>
                <a:cubicBezTo>
                  <a:pt x="174" y="290"/>
                  <a:pt x="174" y="290"/>
                  <a:pt x="174" y="290"/>
                </a:cubicBezTo>
                <a:cubicBezTo>
                  <a:pt x="209" y="300"/>
                  <a:pt x="248" y="307"/>
                  <a:pt x="287" y="307"/>
                </a:cubicBezTo>
                <a:cubicBezTo>
                  <a:pt x="290" y="307"/>
                  <a:pt x="290" y="307"/>
                  <a:pt x="290" y="307"/>
                </a:cubicBezTo>
                <a:cubicBezTo>
                  <a:pt x="308" y="290"/>
                  <a:pt x="315" y="269"/>
                  <a:pt x="322" y="255"/>
                </a:cubicBezTo>
                <a:cubicBezTo>
                  <a:pt x="234" y="214"/>
                  <a:pt x="234" y="214"/>
                  <a:pt x="234" y="214"/>
                </a:cubicBezTo>
                <a:cubicBezTo>
                  <a:pt x="318" y="190"/>
                  <a:pt x="318" y="190"/>
                  <a:pt x="318" y="190"/>
                </a:cubicBezTo>
                <a:close/>
                <a:moveTo>
                  <a:pt x="160" y="307"/>
                </a:moveTo>
                <a:cubicBezTo>
                  <a:pt x="168" y="331"/>
                  <a:pt x="174" y="352"/>
                  <a:pt x="181" y="366"/>
                </a:cubicBezTo>
                <a:cubicBezTo>
                  <a:pt x="230" y="362"/>
                  <a:pt x="262" y="342"/>
                  <a:pt x="283" y="318"/>
                </a:cubicBezTo>
                <a:cubicBezTo>
                  <a:pt x="230" y="318"/>
                  <a:pt x="192" y="307"/>
                  <a:pt x="171" y="300"/>
                </a:cubicBezTo>
                <a:cubicBezTo>
                  <a:pt x="168" y="304"/>
                  <a:pt x="164" y="307"/>
                  <a:pt x="160" y="307"/>
                </a:cubicBezTo>
                <a:close/>
                <a:moveTo>
                  <a:pt x="140" y="152"/>
                </a:moveTo>
                <a:cubicBezTo>
                  <a:pt x="111" y="166"/>
                  <a:pt x="87" y="187"/>
                  <a:pt x="66" y="207"/>
                </a:cubicBezTo>
                <a:cubicBezTo>
                  <a:pt x="69" y="211"/>
                  <a:pt x="69" y="218"/>
                  <a:pt x="69" y="221"/>
                </a:cubicBezTo>
                <a:cubicBezTo>
                  <a:pt x="69" y="228"/>
                  <a:pt x="69" y="231"/>
                  <a:pt x="66" y="235"/>
                </a:cubicBezTo>
                <a:cubicBezTo>
                  <a:pt x="87" y="249"/>
                  <a:pt x="108" y="263"/>
                  <a:pt x="129" y="273"/>
                </a:cubicBezTo>
                <a:cubicBezTo>
                  <a:pt x="132" y="266"/>
                  <a:pt x="136" y="263"/>
                  <a:pt x="140" y="263"/>
                </a:cubicBezTo>
                <a:cubicBezTo>
                  <a:pt x="136" y="228"/>
                  <a:pt x="140" y="193"/>
                  <a:pt x="146" y="159"/>
                </a:cubicBezTo>
                <a:cubicBezTo>
                  <a:pt x="143" y="156"/>
                  <a:pt x="140" y="156"/>
                  <a:pt x="140" y="152"/>
                </a:cubicBezTo>
                <a:close/>
                <a:moveTo>
                  <a:pt x="20" y="221"/>
                </a:moveTo>
                <a:cubicBezTo>
                  <a:pt x="20" y="218"/>
                  <a:pt x="20" y="214"/>
                  <a:pt x="24" y="211"/>
                </a:cubicBezTo>
                <a:cubicBezTo>
                  <a:pt x="17" y="204"/>
                  <a:pt x="10" y="197"/>
                  <a:pt x="3" y="187"/>
                </a:cubicBezTo>
                <a:cubicBezTo>
                  <a:pt x="-1" y="214"/>
                  <a:pt x="-1" y="238"/>
                  <a:pt x="6" y="263"/>
                </a:cubicBezTo>
                <a:cubicBezTo>
                  <a:pt x="13" y="252"/>
                  <a:pt x="17" y="245"/>
                  <a:pt x="24" y="238"/>
                </a:cubicBezTo>
                <a:cubicBezTo>
                  <a:pt x="20" y="231"/>
                  <a:pt x="20" y="228"/>
                  <a:pt x="20" y="221"/>
                </a:cubicBezTo>
                <a:close/>
                <a:moveTo>
                  <a:pt x="297" y="72"/>
                </a:moveTo>
                <a:cubicBezTo>
                  <a:pt x="311" y="72"/>
                  <a:pt x="322" y="82"/>
                  <a:pt x="322" y="94"/>
                </a:cubicBezTo>
                <a:cubicBezTo>
                  <a:pt x="350" y="97"/>
                  <a:pt x="379" y="101"/>
                  <a:pt x="403" y="104"/>
                </a:cubicBezTo>
                <a:cubicBezTo>
                  <a:pt x="379" y="62"/>
                  <a:pt x="339" y="31"/>
                  <a:pt x="290" y="14"/>
                </a:cubicBezTo>
                <a:cubicBezTo>
                  <a:pt x="273" y="6"/>
                  <a:pt x="258" y="3"/>
                  <a:pt x="245" y="3"/>
                </a:cubicBezTo>
                <a:cubicBezTo>
                  <a:pt x="262" y="24"/>
                  <a:pt x="280" y="48"/>
                  <a:pt x="294" y="76"/>
                </a:cubicBezTo>
                <a:cubicBezTo>
                  <a:pt x="297" y="72"/>
                  <a:pt x="297" y="72"/>
                  <a:pt x="297" y="72"/>
                </a:cubicBezTo>
                <a:close/>
                <a:moveTo>
                  <a:pt x="150" y="311"/>
                </a:moveTo>
                <a:cubicBezTo>
                  <a:pt x="136" y="311"/>
                  <a:pt x="122" y="300"/>
                  <a:pt x="122" y="287"/>
                </a:cubicBezTo>
                <a:cubicBezTo>
                  <a:pt x="122" y="283"/>
                  <a:pt x="125" y="283"/>
                  <a:pt x="125" y="280"/>
                </a:cubicBezTo>
                <a:cubicBezTo>
                  <a:pt x="101" y="269"/>
                  <a:pt x="80" y="259"/>
                  <a:pt x="59" y="242"/>
                </a:cubicBezTo>
                <a:cubicBezTo>
                  <a:pt x="55" y="245"/>
                  <a:pt x="52" y="249"/>
                  <a:pt x="45" y="249"/>
                </a:cubicBezTo>
                <a:cubicBezTo>
                  <a:pt x="41" y="249"/>
                  <a:pt x="34" y="245"/>
                  <a:pt x="31" y="245"/>
                </a:cubicBezTo>
                <a:cubicBezTo>
                  <a:pt x="24" y="252"/>
                  <a:pt x="17" y="263"/>
                  <a:pt x="10" y="276"/>
                </a:cubicBezTo>
                <a:cubicBezTo>
                  <a:pt x="17" y="297"/>
                  <a:pt x="27" y="321"/>
                  <a:pt x="45" y="342"/>
                </a:cubicBezTo>
                <a:cubicBezTo>
                  <a:pt x="87" y="362"/>
                  <a:pt x="132" y="369"/>
                  <a:pt x="153" y="369"/>
                </a:cubicBezTo>
                <a:cubicBezTo>
                  <a:pt x="160" y="369"/>
                  <a:pt x="168" y="369"/>
                  <a:pt x="171" y="369"/>
                </a:cubicBezTo>
                <a:cubicBezTo>
                  <a:pt x="164" y="349"/>
                  <a:pt x="157" y="328"/>
                  <a:pt x="150" y="311"/>
                </a:cubicBezTo>
                <a:close/>
                <a:moveTo>
                  <a:pt x="45" y="197"/>
                </a:moveTo>
                <a:cubicBezTo>
                  <a:pt x="48" y="197"/>
                  <a:pt x="55" y="197"/>
                  <a:pt x="59" y="200"/>
                </a:cubicBezTo>
                <a:cubicBezTo>
                  <a:pt x="80" y="176"/>
                  <a:pt x="104" y="159"/>
                  <a:pt x="132" y="142"/>
                </a:cubicBezTo>
                <a:cubicBezTo>
                  <a:pt x="132" y="142"/>
                  <a:pt x="132" y="138"/>
                  <a:pt x="132" y="135"/>
                </a:cubicBezTo>
                <a:cubicBezTo>
                  <a:pt x="132" y="121"/>
                  <a:pt x="143" y="111"/>
                  <a:pt x="157" y="111"/>
                </a:cubicBezTo>
                <a:cubicBezTo>
                  <a:pt x="160" y="111"/>
                  <a:pt x="160" y="111"/>
                  <a:pt x="160" y="111"/>
                </a:cubicBezTo>
                <a:cubicBezTo>
                  <a:pt x="160" y="107"/>
                  <a:pt x="160" y="107"/>
                  <a:pt x="160" y="107"/>
                </a:cubicBezTo>
                <a:cubicBezTo>
                  <a:pt x="174" y="69"/>
                  <a:pt x="196" y="31"/>
                  <a:pt x="220" y="0"/>
                </a:cubicBezTo>
                <a:cubicBezTo>
                  <a:pt x="129" y="0"/>
                  <a:pt x="45" y="55"/>
                  <a:pt x="13" y="142"/>
                </a:cubicBezTo>
                <a:cubicBezTo>
                  <a:pt x="10" y="152"/>
                  <a:pt x="6" y="163"/>
                  <a:pt x="6" y="173"/>
                </a:cubicBezTo>
                <a:cubicBezTo>
                  <a:pt x="13" y="183"/>
                  <a:pt x="20" y="193"/>
                  <a:pt x="31" y="200"/>
                </a:cubicBezTo>
                <a:cubicBezTo>
                  <a:pt x="34" y="197"/>
                  <a:pt x="38" y="197"/>
                  <a:pt x="45" y="197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277200" y="3002040"/>
            <a:ext cx="28800" cy="428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1" h="120">
                <a:moveTo>
                  <a:pt x="74" y="0"/>
                </a:moveTo>
                <a:cubicBezTo>
                  <a:pt x="45" y="14"/>
                  <a:pt x="21" y="34"/>
                  <a:pt x="0" y="54"/>
                </a:cubicBezTo>
                <a:cubicBezTo>
                  <a:pt x="4" y="58"/>
                  <a:pt x="4" y="64"/>
                  <a:pt x="4" y="68"/>
                </a:cubicBezTo>
                <a:cubicBezTo>
                  <a:pt x="4" y="75"/>
                  <a:pt x="4" y="78"/>
                  <a:pt x="0" y="82"/>
                </a:cubicBezTo>
                <a:cubicBezTo>
                  <a:pt x="21" y="95"/>
                  <a:pt x="42" y="109"/>
                  <a:pt x="63" y="120"/>
                </a:cubicBezTo>
                <a:cubicBezTo>
                  <a:pt x="66" y="113"/>
                  <a:pt x="70" y="109"/>
                  <a:pt x="74" y="109"/>
                </a:cubicBezTo>
                <a:cubicBezTo>
                  <a:pt x="70" y="75"/>
                  <a:pt x="74" y="41"/>
                  <a:pt x="81" y="7"/>
                </a:cubicBezTo>
                <a:cubicBezTo>
                  <a:pt x="78" y="4"/>
                  <a:pt x="74" y="4"/>
                  <a:pt x="74" y="0"/>
                </a:cubicBezTo>
                <a:close/>
              </a:path>
            </a:pathLst>
          </a:custGeom>
          <a:solidFill>
            <a:srgbClr val="367187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255960" y="2947320"/>
            <a:ext cx="75960" cy="71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2" h="200">
                <a:moveTo>
                  <a:pt x="24" y="200"/>
                </a:moveTo>
                <a:cubicBezTo>
                  <a:pt x="27" y="197"/>
                  <a:pt x="32" y="197"/>
                  <a:pt x="39" y="197"/>
                </a:cubicBezTo>
                <a:cubicBezTo>
                  <a:pt x="43" y="197"/>
                  <a:pt x="49" y="197"/>
                  <a:pt x="53" y="200"/>
                </a:cubicBezTo>
                <a:cubicBezTo>
                  <a:pt x="74" y="176"/>
                  <a:pt x="99" y="159"/>
                  <a:pt x="126" y="142"/>
                </a:cubicBezTo>
                <a:cubicBezTo>
                  <a:pt x="126" y="142"/>
                  <a:pt x="126" y="138"/>
                  <a:pt x="126" y="135"/>
                </a:cubicBezTo>
                <a:cubicBezTo>
                  <a:pt x="126" y="121"/>
                  <a:pt x="137" y="110"/>
                  <a:pt x="151" y="110"/>
                </a:cubicBezTo>
                <a:cubicBezTo>
                  <a:pt x="155" y="110"/>
                  <a:pt x="155" y="110"/>
                  <a:pt x="155" y="110"/>
                </a:cubicBezTo>
                <a:cubicBezTo>
                  <a:pt x="155" y="107"/>
                  <a:pt x="155" y="107"/>
                  <a:pt x="155" y="107"/>
                </a:cubicBezTo>
                <a:cubicBezTo>
                  <a:pt x="168" y="71"/>
                  <a:pt x="188" y="34"/>
                  <a:pt x="212" y="3"/>
                </a:cubicBezTo>
                <a:cubicBezTo>
                  <a:pt x="212" y="0"/>
                  <a:pt x="212" y="0"/>
                  <a:pt x="212" y="0"/>
                </a:cubicBezTo>
                <a:cubicBezTo>
                  <a:pt x="121" y="1"/>
                  <a:pt x="39" y="57"/>
                  <a:pt x="7" y="142"/>
                </a:cubicBezTo>
                <a:cubicBezTo>
                  <a:pt x="3" y="152"/>
                  <a:pt x="0" y="162"/>
                  <a:pt x="0" y="172"/>
                </a:cubicBezTo>
                <a:cubicBezTo>
                  <a:pt x="7" y="182"/>
                  <a:pt x="14" y="193"/>
                  <a:pt x="24" y="200"/>
                </a:cubicBezTo>
                <a:close/>
              </a:path>
            </a:pathLst>
          </a:custGeom>
          <a:solidFill>
            <a:srgbClr val="367187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315360" y="2953439"/>
            <a:ext cx="16560" cy="36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7" h="102">
                <a:moveTo>
                  <a:pt x="0" y="95"/>
                </a:moveTo>
                <a:cubicBezTo>
                  <a:pt x="3" y="95"/>
                  <a:pt x="7" y="99"/>
                  <a:pt x="7" y="102"/>
                </a:cubicBezTo>
                <a:cubicBezTo>
                  <a:pt x="20" y="98"/>
                  <a:pt x="34" y="93"/>
                  <a:pt x="47" y="89"/>
                </a:cubicBezTo>
                <a:cubicBezTo>
                  <a:pt x="47" y="0"/>
                  <a:pt x="47" y="0"/>
                  <a:pt x="47" y="0"/>
                </a:cubicBezTo>
                <a:cubicBezTo>
                  <a:pt x="28" y="27"/>
                  <a:pt x="11" y="60"/>
                  <a:pt x="0" y="92"/>
                </a:cubicBezTo>
                <a:close/>
              </a:path>
            </a:pathLst>
          </a:custGeom>
          <a:solidFill>
            <a:srgbClr val="367187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307800" y="2989800"/>
            <a:ext cx="24120" cy="65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8" h="183">
                <a:moveTo>
                  <a:pt x="68" y="183"/>
                </a:moveTo>
                <a:cubicBezTo>
                  <a:pt x="68" y="0"/>
                  <a:pt x="68" y="0"/>
                  <a:pt x="68" y="0"/>
                </a:cubicBezTo>
                <a:cubicBezTo>
                  <a:pt x="56" y="4"/>
                  <a:pt x="43" y="8"/>
                  <a:pt x="31" y="12"/>
                </a:cubicBezTo>
                <a:cubicBezTo>
                  <a:pt x="35" y="12"/>
                  <a:pt x="34" y="16"/>
                  <a:pt x="34" y="16"/>
                </a:cubicBezTo>
                <a:cubicBezTo>
                  <a:pt x="34" y="30"/>
                  <a:pt x="21" y="43"/>
                  <a:pt x="7" y="43"/>
                </a:cubicBezTo>
                <a:cubicBezTo>
                  <a:pt x="0" y="75"/>
                  <a:pt x="0" y="109"/>
                  <a:pt x="0" y="144"/>
                </a:cubicBezTo>
                <a:cubicBezTo>
                  <a:pt x="14" y="144"/>
                  <a:pt x="24" y="154"/>
                  <a:pt x="24" y="169"/>
                </a:cubicBezTo>
                <a:cubicBezTo>
                  <a:pt x="24" y="173"/>
                  <a:pt x="24" y="173"/>
                  <a:pt x="24" y="173"/>
                </a:cubicBezTo>
                <a:cubicBezTo>
                  <a:pt x="38" y="177"/>
                  <a:pt x="53" y="181"/>
                  <a:pt x="68" y="183"/>
                </a:cubicBezTo>
                <a:close/>
              </a:path>
            </a:pathLst>
          </a:custGeom>
          <a:solidFill>
            <a:srgbClr val="367187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253440" y="3014280"/>
            <a:ext cx="9000" cy="27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6" h="77">
                <a:moveTo>
                  <a:pt x="22" y="36"/>
                </a:moveTo>
                <a:cubicBezTo>
                  <a:pt x="22" y="32"/>
                  <a:pt x="22" y="29"/>
                  <a:pt x="26" y="24"/>
                </a:cubicBezTo>
                <a:cubicBezTo>
                  <a:pt x="18" y="17"/>
                  <a:pt x="11" y="11"/>
                  <a:pt x="3" y="0"/>
                </a:cubicBezTo>
                <a:cubicBezTo>
                  <a:pt x="-1" y="29"/>
                  <a:pt x="-1" y="53"/>
                  <a:pt x="7" y="77"/>
                </a:cubicBezTo>
                <a:cubicBezTo>
                  <a:pt x="15" y="67"/>
                  <a:pt x="18" y="60"/>
                  <a:pt x="26" y="53"/>
                </a:cubicBezTo>
                <a:cubicBezTo>
                  <a:pt x="22" y="46"/>
                  <a:pt x="22" y="42"/>
                  <a:pt x="22" y="36"/>
                </a:cubicBezTo>
                <a:close/>
              </a:path>
            </a:pathLst>
          </a:custGeom>
          <a:solidFill>
            <a:srgbClr val="367187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310680" y="3055320"/>
            <a:ext cx="21240" cy="230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0" h="65">
                <a:moveTo>
                  <a:pt x="60" y="12"/>
                </a:moveTo>
                <a:cubicBezTo>
                  <a:pt x="39" y="8"/>
                  <a:pt x="22" y="4"/>
                  <a:pt x="11" y="0"/>
                </a:cubicBezTo>
                <a:cubicBezTo>
                  <a:pt x="7" y="4"/>
                  <a:pt x="4" y="7"/>
                  <a:pt x="0" y="7"/>
                </a:cubicBezTo>
                <a:cubicBezTo>
                  <a:pt x="7" y="30"/>
                  <a:pt x="15" y="51"/>
                  <a:pt x="22" y="65"/>
                </a:cubicBezTo>
                <a:cubicBezTo>
                  <a:pt x="36" y="64"/>
                  <a:pt x="48" y="62"/>
                  <a:pt x="60" y="58"/>
                </a:cubicBezTo>
                <a:close/>
              </a:path>
            </a:pathLst>
          </a:custGeom>
          <a:solidFill>
            <a:srgbClr val="367187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257400" y="3034079"/>
            <a:ext cx="57960" cy="457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2" h="128">
                <a:moveTo>
                  <a:pt x="113" y="46"/>
                </a:moveTo>
                <a:cubicBezTo>
                  <a:pt x="113" y="42"/>
                  <a:pt x="116" y="42"/>
                  <a:pt x="116" y="39"/>
                </a:cubicBezTo>
                <a:cubicBezTo>
                  <a:pt x="92" y="28"/>
                  <a:pt x="71" y="17"/>
                  <a:pt x="50" y="0"/>
                </a:cubicBezTo>
                <a:cubicBezTo>
                  <a:pt x="46" y="3"/>
                  <a:pt x="43" y="7"/>
                  <a:pt x="36" y="7"/>
                </a:cubicBezTo>
                <a:cubicBezTo>
                  <a:pt x="32" y="7"/>
                  <a:pt x="25" y="3"/>
                  <a:pt x="22" y="3"/>
                </a:cubicBezTo>
                <a:cubicBezTo>
                  <a:pt x="15" y="10"/>
                  <a:pt x="8" y="22"/>
                  <a:pt x="0" y="35"/>
                </a:cubicBezTo>
                <a:cubicBezTo>
                  <a:pt x="8" y="56"/>
                  <a:pt x="18" y="80"/>
                  <a:pt x="36" y="101"/>
                </a:cubicBezTo>
                <a:cubicBezTo>
                  <a:pt x="78" y="121"/>
                  <a:pt x="123" y="128"/>
                  <a:pt x="144" y="128"/>
                </a:cubicBezTo>
                <a:cubicBezTo>
                  <a:pt x="151" y="128"/>
                  <a:pt x="158" y="128"/>
                  <a:pt x="162" y="128"/>
                </a:cubicBezTo>
                <a:cubicBezTo>
                  <a:pt x="155" y="107"/>
                  <a:pt x="148" y="87"/>
                  <a:pt x="141" y="70"/>
                </a:cubicBezTo>
                <a:cubicBezTo>
                  <a:pt x="127" y="70"/>
                  <a:pt x="113" y="59"/>
                  <a:pt x="113" y="46"/>
                </a:cubicBezTo>
                <a:close/>
              </a:path>
            </a:pathLst>
          </a:custGeom>
          <a:solidFill>
            <a:srgbClr val="367187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74520" y="4169520"/>
            <a:ext cx="1776960" cy="405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37" h="1127">
                <a:moveTo>
                  <a:pt x="0" y="188"/>
                </a:moveTo>
                <a:cubicBezTo>
                  <a:pt x="0" y="84"/>
                  <a:pt x="84" y="0"/>
                  <a:pt x="188" y="0"/>
                </a:cubicBezTo>
                <a:lnTo>
                  <a:pt x="4749" y="0"/>
                </a:lnTo>
                <a:cubicBezTo>
                  <a:pt x="4853" y="0"/>
                  <a:pt x="4937" y="84"/>
                  <a:pt x="4937" y="188"/>
                </a:cubicBezTo>
                <a:lnTo>
                  <a:pt x="4937" y="939"/>
                </a:lnTo>
                <a:cubicBezTo>
                  <a:pt x="4937" y="1043"/>
                  <a:pt x="4853" y="1127"/>
                  <a:pt x="4749" y="1127"/>
                </a:cubicBezTo>
                <a:lnTo>
                  <a:pt x="188" y="1127"/>
                </a:lnTo>
                <a:cubicBezTo>
                  <a:pt x="84" y="1127"/>
                  <a:pt x="0" y="1043"/>
                  <a:pt x="0" y="939"/>
                </a:cubicBezTo>
                <a:close/>
              </a:path>
            </a:pathLst>
          </a:custGeom>
          <a:solidFill>
            <a:srgbClr val="36A4D7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1587960" y="4163400"/>
            <a:ext cx="7475040" cy="408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765" h="1136">
                <a:moveTo>
                  <a:pt x="0" y="1136"/>
                </a:moveTo>
                <a:lnTo>
                  <a:pt x="20765" y="1136"/>
                </a:lnTo>
                <a:lnTo>
                  <a:pt x="20765" y="0"/>
                </a:lnTo>
                <a:lnTo>
                  <a:pt x="0" y="0"/>
                </a:lnTo>
                <a:close/>
              </a:path>
            </a:pathLst>
          </a:custGeom>
          <a:solidFill>
            <a:srgbClr val="ECECEC"/>
          </a:solidFill>
          <a:ln w="5760">
            <a:solidFill>
              <a:srgbClr val="FFFFFF"/>
            </a:solidFill>
            <a:prstDash val="solid"/>
            <a:round/>
          </a:ln>
        </p:spPr>
        <p:txBody>
          <a:bodyPr vert="horz" wrap="none" lIns="2880" tIns="2880" rIns="2880" bIns="288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75159" y="2943720"/>
            <a:ext cx="221760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IoT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193840" y="4314600"/>
            <a:ext cx="876959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Be Your Own Boss</a:t>
            </a:r>
          </a:p>
        </p:txBody>
      </p:sp>
      <p:sp>
        <p:nvSpPr>
          <p:cNvPr id="77" name="Freeform 76"/>
          <p:cNvSpPr/>
          <p:nvPr/>
        </p:nvSpPr>
        <p:spPr>
          <a:xfrm>
            <a:off x="205560" y="4221360"/>
            <a:ext cx="142560" cy="2833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7" h="788">
                <a:moveTo>
                  <a:pt x="389" y="788"/>
                </a:moveTo>
                <a:cubicBezTo>
                  <a:pt x="171" y="784"/>
                  <a:pt x="-4" y="604"/>
                  <a:pt x="0" y="386"/>
                </a:cubicBezTo>
                <a:cubicBezTo>
                  <a:pt x="4" y="171"/>
                  <a:pt x="181" y="0"/>
                  <a:pt x="39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344880" y="4219920"/>
            <a:ext cx="142560" cy="2847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7" h="792">
                <a:moveTo>
                  <a:pt x="1" y="0"/>
                </a:moveTo>
                <a:cubicBezTo>
                  <a:pt x="220" y="0"/>
                  <a:pt x="397" y="177"/>
                  <a:pt x="397" y="396"/>
                </a:cubicBezTo>
                <a:cubicBezTo>
                  <a:pt x="397" y="615"/>
                  <a:pt x="220" y="792"/>
                  <a:pt x="0" y="792"/>
                </a:cubicBezTo>
                <a:close/>
              </a:path>
            </a:pathLst>
          </a:custGeom>
          <a:solidFill>
            <a:srgbClr val="D9D9D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251280" y="4276080"/>
            <a:ext cx="182880" cy="1098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9" h="306">
                <a:moveTo>
                  <a:pt x="339" y="0"/>
                </a:moveTo>
                <a:cubicBezTo>
                  <a:pt x="388" y="49"/>
                  <a:pt x="388" y="49"/>
                  <a:pt x="388" y="49"/>
                </a:cubicBezTo>
                <a:cubicBezTo>
                  <a:pt x="340" y="106"/>
                  <a:pt x="282" y="159"/>
                  <a:pt x="218" y="203"/>
                </a:cubicBezTo>
                <a:cubicBezTo>
                  <a:pt x="186" y="225"/>
                  <a:pt x="151" y="246"/>
                  <a:pt x="115" y="263"/>
                </a:cubicBezTo>
                <a:cubicBezTo>
                  <a:pt x="79" y="281"/>
                  <a:pt x="40" y="296"/>
                  <a:pt x="0" y="306"/>
                </a:cubicBezTo>
                <a:cubicBezTo>
                  <a:pt x="41" y="304"/>
                  <a:pt x="83" y="297"/>
                  <a:pt x="123" y="287"/>
                </a:cubicBezTo>
                <a:cubicBezTo>
                  <a:pt x="164" y="276"/>
                  <a:pt x="203" y="263"/>
                  <a:pt x="242" y="247"/>
                </a:cubicBezTo>
                <a:cubicBezTo>
                  <a:pt x="318" y="215"/>
                  <a:pt x="391" y="173"/>
                  <a:pt x="457" y="118"/>
                </a:cubicBezTo>
                <a:cubicBezTo>
                  <a:pt x="509" y="171"/>
                  <a:pt x="509" y="171"/>
                  <a:pt x="509" y="171"/>
                </a:cubicBezTo>
                <a:cubicBezTo>
                  <a:pt x="509" y="0"/>
                  <a:pt x="509" y="0"/>
                  <a:pt x="509" y="0"/>
                </a:cubicBezTo>
                <a:cubicBezTo>
                  <a:pt x="339" y="0"/>
                  <a:pt x="339" y="0"/>
                  <a:pt x="339" y="0"/>
                </a:cubicBezTo>
                <a:close/>
              </a:path>
            </a:pathLst>
          </a:custGeom>
          <a:solidFill>
            <a:srgbClr val="81C5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0" name="Freeform 79"/>
          <p:cNvSpPr/>
          <p:nvPr/>
        </p:nvSpPr>
        <p:spPr>
          <a:xfrm>
            <a:off x="385560" y="4349160"/>
            <a:ext cx="54720" cy="1098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3" h="306">
                <a:moveTo>
                  <a:pt x="0" y="0"/>
                </a:moveTo>
                <a:lnTo>
                  <a:pt x="153" y="0"/>
                </a:lnTo>
                <a:lnTo>
                  <a:pt x="153" y="306"/>
                </a:lnTo>
                <a:lnTo>
                  <a:pt x="0" y="306"/>
                </a:lnTo>
                <a:close/>
              </a:path>
            </a:pathLst>
          </a:custGeom>
          <a:solidFill>
            <a:srgbClr val="367187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320040" y="4384440"/>
            <a:ext cx="53280" cy="74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9" h="208">
                <a:moveTo>
                  <a:pt x="0" y="0"/>
                </a:moveTo>
                <a:lnTo>
                  <a:pt x="149" y="0"/>
                </a:lnTo>
                <a:lnTo>
                  <a:pt x="149" y="208"/>
                </a:lnTo>
                <a:lnTo>
                  <a:pt x="0" y="208"/>
                </a:lnTo>
                <a:close/>
              </a:path>
            </a:pathLst>
          </a:custGeom>
          <a:solidFill>
            <a:srgbClr val="367187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257400" y="4404239"/>
            <a:ext cx="53280" cy="547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9" h="153">
                <a:moveTo>
                  <a:pt x="0" y="0"/>
                </a:moveTo>
                <a:lnTo>
                  <a:pt x="149" y="0"/>
                </a:lnTo>
                <a:lnTo>
                  <a:pt x="149" y="153"/>
                </a:lnTo>
                <a:lnTo>
                  <a:pt x="0" y="153"/>
                </a:ln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3" name="Freeform 82"/>
          <p:cNvSpPr/>
          <p:nvPr/>
        </p:nvSpPr>
        <p:spPr>
          <a:xfrm>
            <a:off x="320040" y="4384440"/>
            <a:ext cx="27360" cy="74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7" h="208">
                <a:moveTo>
                  <a:pt x="0" y="0"/>
                </a:moveTo>
                <a:lnTo>
                  <a:pt x="77" y="0"/>
                </a:lnTo>
                <a:lnTo>
                  <a:pt x="77" y="208"/>
                </a:lnTo>
                <a:lnTo>
                  <a:pt x="0" y="208"/>
                </a:ln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537440" y="4303080"/>
            <a:ext cx="79920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Entrepreneurship</a:t>
            </a:r>
          </a:p>
        </p:txBody>
      </p:sp>
      <p:sp>
        <p:nvSpPr>
          <p:cNvPr id="85" name="Freeform 84"/>
          <p:cNvSpPr/>
          <p:nvPr/>
        </p:nvSpPr>
        <p:spPr>
          <a:xfrm>
            <a:off x="69840" y="4602240"/>
            <a:ext cx="1775520" cy="408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33" h="1136">
                <a:moveTo>
                  <a:pt x="0" y="189"/>
                </a:moveTo>
                <a:cubicBezTo>
                  <a:pt x="0" y="85"/>
                  <a:pt x="85" y="0"/>
                  <a:pt x="189" y="0"/>
                </a:cubicBezTo>
                <a:lnTo>
                  <a:pt x="4744" y="0"/>
                </a:lnTo>
                <a:cubicBezTo>
                  <a:pt x="4848" y="0"/>
                  <a:pt x="4933" y="85"/>
                  <a:pt x="4933" y="189"/>
                </a:cubicBezTo>
                <a:lnTo>
                  <a:pt x="4933" y="947"/>
                </a:lnTo>
                <a:cubicBezTo>
                  <a:pt x="4933" y="1051"/>
                  <a:pt x="4848" y="1136"/>
                  <a:pt x="4744" y="1136"/>
                </a:cubicBezTo>
                <a:lnTo>
                  <a:pt x="189" y="1136"/>
                </a:lnTo>
                <a:cubicBezTo>
                  <a:pt x="85" y="1136"/>
                  <a:pt x="0" y="1051"/>
                  <a:pt x="0" y="947"/>
                </a:cubicBezTo>
                <a:close/>
              </a:path>
            </a:pathLst>
          </a:custGeom>
          <a:solidFill>
            <a:srgbClr val="36A4D7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6" name="Freeform 85"/>
          <p:cNvSpPr/>
          <p:nvPr/>
        </p:nvSpPr>
        <p:spPr>
          <a:xfrm>
            <a:off x="1583280" y="4597560"/>
            <a:ext cx="7475040" cy="408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765" h="1136">
                <a:moveTo>
                  <a:pt x="0" y="1136"/>
                </a:moveTo>
                <a:lnTo>
                  <a:pt x="20765" y="1136"/>
                </a:lnTo>
                <a:lnTo>
                  <a:pt x="20765" y="0"/>
                </a:lnTo>
                <a:lnTo>
                  <a:pt x="0" y="0"/>
                </a:lnTo>
                <a:close/>
              </a:path>
            </a:pathLst>
          </a:custGeom>
          <a:solidFill>
            <a:srgbClr val="ECECEC"/>
          </a:solidFill>
          <a:ln w="5760">
            <a:solidFill>
              <a:srgbClr val="FFFFFF"/>
            </a:solidFill>
            <a:prstDash val="solid"/>
            <a:round/>
          </a:ln>
        </p:spPr>
        <p:txBody>
          <a:bodyPr vert="horz" wrap="none" lIns="2880" tIns="2880" rIns="2880" bIns="288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75000" y="4281840"/>
            <a:ext cx="621000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Business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283840" y="4747680"/>
            <a:ext cx="70020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Get Connected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74359" y="4631040"/>
            <a:ext cx="509760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Digital  </a:t>
            </a:r>
          </a:p>
        </p:txBody>
      </p:sp>
      <p:sp>
        <p:nvSpPr>
          <p:cNvPr id="90" name="Freeform 89"/>
          <p:cNvSpPr/>
          <p:nvPr/>
        </p:nvSpPr>
        <p:spPr>
          <a:xfrm>
            <a:off x="200880" y="4663440"/>
            <a:ext cx="142560" cy="2847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7" h="792">
                <a:moveTo>
                  <a:pt x="389" y="792"/>
                </a:moveTo>
                <a:cubicBezTo>
                  <a:pt x="171" y="788"/>
                  <a:pt x="-4" y="607"/>
                  <a:pt x="0" y="389"/>
                </a:cubicBezTo>
                <a:cubicBezTo>
                  <a:pt x="5" y="173"/>
                  <a:pt x="182" y="0"/>
                  <a:pt x="39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338760" y="4663440"/>
            <a:ext cx="142560" cy="2833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7" h="788">
                <a:moveTo>
                  <a:pt x="1" y="0"/>
                </a:moveTo>
                <a:cubicBezTo>
                  <a:pt x="220" y="0"/>
                  <a:pt x="397" y="177"/>
                  <a:pt x="397" y="395"/>
                </a:cubicBezTo>
                <a:cubicBezTo>
                  <a:pt x="397" y="612"/>
                  <a:pt x="220" y="788"/>
                  <a:pt x="0" y="788"/>
                </a:cubicBezTo>
                <a:close/>
              </a:path>
            </a:pathLst>
          </a:custGeom>
          <a:solidFill>
            <a:srgbClr val="D9D9D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2" name="Freeform 91"/>
          <p:cNvSpPr/>
          <p:nvPr/>
        </p:nvSpPr>
        <p:spPr>
          <a:xfrm>
            <a:off x="304560" y="4713480"/>
            <a:ext cx="64080" cy="777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9" h="217">
                <a:moveTo>
                  <a:pt x="0" y="128"/>
                </a:moveTo>
                <a:cubicBezTo>
                  <a:pt x="0" y="132"/>
                  <a:pt x="0" y="132"/>
                  <a:pt x="0" y="132"/>
                </a:cubicBezTo>
                <a:cubicBezTo>
                  <a:pt x="0" y="145"/>
                  <a:pt x="11" y="156"/>
                  <a:pt x="25" y="156"/>
                </a:cubicBezTo>
                <a:cubicBezTo>
                  <a:pt x="76" y="156"/>
                  <a:pt x="76" y="156"/>
                  <a:pt x="76" y="156"/>
                </a:cubicBezTo>
                <a:cubicBezTo>
                  <a:pt x="85" y="156"/>
                  <a:pt x="92" y="162"/>
                  <a:pt x="92" y="171"/>
                </a:cubicBezTo>
                <a:cubicBezTo>
                  <a:pt x="92" y="217"/>
                  <a:pt x="92" y="217"/>
                  <a:pt x="92" y="217"/>
                </a:cubicBezTo>
                <a:cubicBezTo>
                  <a:pt x="101" y="217"/>
                  <a:pt x="101" y="217"/>
                  <a:pt x="101" y="217"/>
                </a:cubicBezTo>
                <a:cubicBezTo>
                  <a:pt x="101" y="170"/>
                  <a:pt x="101" y="170"/>
                  <a:pt x="101" y="170"/>
                </a:cubicBezTo>
                <a:cubicBezTo>
                  <a:pt x="101" y="157"/>
                  <a:pt x="90" y="147"/>
                  <a:pt x="77" y="147"/>
                </a:cubicBezTo>
                <a:cubicBezTo>
                  <a:pt x="24" y="147"/>
                  <a:pt x="24" y="147"/>
                  <a:pt x="24" y="147"/>
                </a:cubicBezTo>
                <a:cubicBezTo>
                  <a:pt x="16" y="147"/>
                  <a:pt x="9" y="140"/>
                  <a:pt x="9" y="132"/>
                </a:cubicBezTo>
                <a:cubicBezTo>
                  <a:pt x="9" y="128"/>
                  <a:pt x="9" y="128"/>
                  <a:pt x="9" y="128"/>
                </a:cubicBezTo>
                <a:cubicBezTo>
                  <a:pt x="9" y="120"/>
                  <a:pt x="16" y="113"/>
                  <a:pt x="24" y="113"/>
                </a:cubicBezTo>
                <a:cubicBezTo>
                  <a:pt x="154" y="113"/>
                  <a:pt x="154" y="113"/>
                  <a:pt x="154" y="113"/>
                </a:cubicBezTo>
                <a:cubicBezTo>
                  <a:pt x="168" y="113"/>
                  <a:pt x="179" y="102"/>
                  <a:pt x="179" y="88"/>
                </a:cubicBezTo>
                <a:cubicBezTo>
                  <a:pt x="179" y="75"/>
                  <a:pt x="168" y="64"/>
                  <a:pt x="154" y="64"/>
                </a:cubicBezTo>
                <a:cubicBezTo>
                  <a:pt x="101" y="64"/>
                  <a:pt x="101" y="64"/>
                  <a:pt x="101" y="64"/>
                </a:cubicBezTo>
                <a:cubicBezTo>
                  <a:pt x="90" y="64"/>
                  <a:pt x="81" y="56"/>
                  <a:pt x="81" y="45"/>
                </a:cubicBezTo>
                <a:cubicBezTo>
                  <a:pt x="81" y="0"/>
                  <a:pt x="81" y="0"/>
                  <a:pt x="81" y="0"/>
                </a:cubicBezTo>
                <a:cubicBezTo>
                  <a:pt x="78" y="0"/>
                  <a:pt x="75" y="1"/>
                  <a:pt x="72" y="1"/>
                </a:cubicBezTo>
                <a:cubicBezTo>
                  <a:pt x="72" y="46"/>
                  <a:pt x="72" y="46"/>
                  <a:pt x="72" y="46"/>
                </a:cubicBezTo>
                <a:cubicBezTo>
                  <a:pt x="72" y="61"/>
                  <a:pt x="85" y="74"/>
                  <a:pt x="101" y="74"/>
                </a:cubicBezTo>
                <a:cubicBezTo>
                  <a:pt x="154" y="74"/>
                  <a:pt x="154" y="74"/>
                  <a:pt x="154" y="74"/>
                </a:cubicBezTo>
                <a:cubicBezTo>
                  <a:pt x="163" y="74"/>
                  <a:pt x="170" y="81"/>
                  <a:pt x="170" y="89"/>
                </a:cubicBezTo>
                <a:cubicBezTo>
                  <a:pt x="170" y="97"/>
                  <a:pt x="163" y="104"/>
                  <a:pt x="154" y="104"/>
                </a:cubicBezTo>
                <a:cubicBezTo>
                  <a:pt x="24" y="104"/>
                  <a:pt x="24" y="104"/>
                  <a:pt x="24" y="104"/>
                </a:cubicBezTo>
                <a:cubicBezTo>
                  <a:pt x="11" y="104"/>
                  <a:pt x="0" y="115"/>
                  <a:pt x="0" y="128"/>
                </a:cubicBezTo>
                <a:close/>
              </a:path>
            </a:pathLst>
          </a:custGeom>
          <a:solidFill>
            <a:srgbClr val="367187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339840" y="4785120"/>
            <a:ext cx="33480" cy="111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4" h="310">
                <a:moveTo>
                  <a:pt x="0" y="0"/>
                </a:moveTo>
                <a:cubicBezTo>
                  <a:pt x="52" y="0"/>
                  <a:pt x="94" y="42"/>
                  <a:pt x="94" y="94"/>
                </a:cubicBezTo>
                <a:cubicBezTo>
                  <a:pt x="94" y="216"/>
                  <a:pt x="94" y="216"/>
                  <a:pt x="94" y="216"/>
                </a:cubicBezTo>
                <a:cubicBezTo>
                  <a:pt x="94" y="268"/>
                  <a:pt x="52" y="310"/>
                  <a:pt x="0" y="31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4" name="Freeform 93"/>
          <p:cNvSpPr/>
          <p:nvPr/>
        </p:nvSpPr>
        <p:spPr>
          <a:xfrm>
            <a:off x="304560" y="4785120"/>
            <a:ext cx="35280" cy="111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9" h="310">
                <a:moveTo>
                  <a:pt x="0" y="216"/>
                </a:moveTo>
                <a:cubicBezTo>
                  <a:pt x="0" y="94"/>
                  <a:pt x="0" y="94"/>
                  <a:pt x="0" y="94"/>
                </a:cubicBezTo>
                <a:cubicBezTo>
                  <a:pt x="0" y="42"/>
                  <a:pt x="44" y="0"/>
                  <a:pt x="98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99" y="310"/>
                  <a:pt x="99" y="310"/>
                  <a:pt x="99" y="310"/>
                </a:cubicBezTo>
                <a:cubicBezTo>
                  <a:pt x="98" y="310"/>
                  <a:pt x="98" y="310"/>
                  <a:pt x="98" y="310"/>
                </a:cubicBezTo>
                <a:cubicBezTo>
                  <a:pt x="44" y="310"/>
                  <a:pt x="0" y="268"/>
                  <a:pt x="0" y="216"/>
                </a:cubicBez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5" name="Freeform 94"/>
          <p:cNvSpPr/>
          <p:nvPr/>
        </p:nvSpPr>
        <p:spPr>
          <a:xfrm>
            <a:off x="339840" y="4785120"/>
            <a:ext cx="33480" cy="44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4" h="124">
                <a:moveTo>
                  <a:pt x="4" y="57"/>
                </a:moveTo>
                <a:cubicBezTo>
                  <a:pt x="4" y="0"/>
                  <a:pt x="4" y="0"/>
                  <a:pt x="4" y="0"/>
                </a:cubicBezTo>
                <a:cubicBezTo>
                  <a:pt x="54" y="2"/>
                  <a:pt x="94" y="44"/>
                  <a:pt x="94" y="96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57"/>
                  <a:pt x="0" y="57"/>
                  <a:pt x="0" y="57"/>
                </a:cubicBezTo>
                <a:close/>
              </a:path>
            </a:pathLst>
          </a:custGeom>
          <a:solidFill>
            <a:srgbClr val="59A33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6" name="Freeform 95"/>
          <p:cNvSpPr/>
          <p:nvPr/>
        </p:nvSpPr>
        <p:spPr>
          <a:xfrm>
            <a:off x="304560" y="4785120"/>
            <a:ext cx="35280" cy="44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9" h="124">
                <a:moveTo>
                  <a:pt x="0" y="96"/>
                </a:moveTo>
                <a:cubicBezTo>
                  <a:pt x="0" y="44"/>
                  <a:pt x="41" y="2"/>
                  <a:pt x="94" y="0"/>
                </a:cubicBezTo>
                <a:cubicBezTo>
                  <a:pt x="94" y="58"/>
                  <a:pt x="94" y="58"/>
                  <a:pt x="94" y="58"/>
                </a:cubicBezTo>
                <a:cubicBezTo>
                  <a:pt x="99" y="58"/>
                  <a:pt x="99" y="58"/>
                  <a:pt x="99" y="58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0" y="124"/>
                  <a:pt x="0" y="124"/>
                  <a:pt x="0" y="124"/>
                </a:cubicBezTo>
                <a:close/>
              </a:path>
            </a:pathLst>
          </a:custGeom>
          <a:solidFill>
            <a:srgbClr val="81C5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7" name="Freeform 96"/>
          <p:cNvSpPr/>
          <p:nvPr/>
        </p:nvSpPr>
        <p:spPr>
          <a:xfrm>
            <a:off x="339840" y="4800600"/>
            <a:ext cx="4320" cy="22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" h="64">
                <a:moveTo>
                  <a:pt x="13" y="13"/>
                </a:moveTo>
                <a:cubicBezTo>
                  <a:pt x="13" y="49"/>
                  <a:pt x="13" y="49"/>
                  <a:pt x="13" y="49"/>
                </a:cubicBezTo>
                <a:cubicBezTo>
                  <a:pt x="13" y="58"/>
                  <a:pt x="6" y="64"/>
                  <a:pt x="0" y="64"/>
                </a:cubicBezTo>
                <a:cubicBezTo>
                  <a:pt x="0" y="0"/>
                  <a:pt x="0" y="0"/>
                  <a:pt x="0" y="0"/>
                </a:cubicBezTo>
                <a:cubicBezTo>
                  <a:pt x="6" y="0"/>
                  <a:pt x="13" y="6"/>
                  <a:pt x="13" y="13"/>
                </a:cubicBezTo>
                <a:close/>
              </a:path>
            </a:pathLst>
          </a:custGeom>
          <a:solidFill>
            <a:srgbClr val="367187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8" name="Freeform 97"/>
          <p:cNvSpPr/>
          <p:nvPr/>
        </p:nvSpPr>
        <p:spPr>
          <a:xfrm>
            <a:off x="333720" y="4800600"/>
            <a:ext cx="6120" cy="22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" h="64">
                <a:moveTo>
                  <a:pt x="0" y="49"/>
                </a:move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7" y="0"/>
                  <a:pt x="18" y="0"/>
                </a:cubicBezTo>
                <a:cubicBezTo>
                  <a:pt x="18" y="64"/>
                  <a:pt x="18" y="64"/>
                  <a:pt x="18" y="64"/>
                </a:cubicBezTo>
                <a:cubicBezTo>
                  <a:pt x="7" y="64"/>
                  <a:pt x="0" y="58"/>
                  <a:pt x="0" y="49"/>
                </a:cubicBezTo>
                <a:close/>
              </a:path>
            </a:pathLst>
          </a:custGeom>
          <a:solidFill>
            <a:srgbClr val="324A5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9" name="Freeform 98"/>
          <p:cNvSpPr/>
          <p:nvPr/>
        </p:nvSpPr>
        <p:spPr>
          <a:xfrm>
            <a:off x="190440" y="1852919"/>
            <a:ext cx="142200" cy="283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6" h="789">
                <a:moveTo>
                  <a:pt x="389" y="789"/>
                </a:moveTo>
                <a:cubicBezTo>
                  <a:pt x="170" y="784"/>
                  <a:pt x="-5" y="603"/>
                  <a:pt x="0" y="386"/>
                </a:cubicBezTo>
                <a:cubicBezTo>
                  <a:pt x="4" y="172"/>
                  <a:pt x="181" y="0"/>
                  <a:pt x="396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0" name="Freeform 99"/>
          <p:cNvSpPr/>
          <p:nvPr/>
        </p:nvSpPr>
        <p:spPr>
          <a:xfrm>
            <a:off x="329040" y="1851480"/>
            <a:ext cx="141840" cy="2851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5" h="793">
                <a:moveTo>
                  <a:pt x="0" y="0"/>
                </a:moveTo>
                <a:cubicBezTo>
                  <a:pt x="219" y="0"/>
                  <a:pt x="395" y="178"/>
                  <a:pt x="395" y="396"/>
                </a:cubicBezTo>
                <a:cubicBezTo>
                  <a:pt x="394" y="615"/>
                  <a:pt x="218" y="793"/>
                  <a:pt x="0" y="793"/>
                </a:cubicBezTo>
                <a:close/>
              </a:path>
            </a:pathLst>
          </a:custGeom>
          <a:solidFill>
            <a:srgbClr val="D9D9D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1" name="Freeform 100"/>
          <p:cNvSpPr/>
          <p:nvPr/>
        </p:nvSpPr>
        <p:spPr>
          <a:xfrm>
            <a:off x="321480" y="2069280"/>
            <a:ext cx="22680" cy="244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" h="69">
                <a:moveTo>
                  <a:pt x="0" y="34"/>
                </a:moveTo>
                <a:cubicBezTo>
                  <a:pt x="0" y="16"/>
                  <a:pt x="14" y="0"/>
                  <a:pt x="32" y="0"/>
                </a:cubicBezTo>
                <a:cubicBezTo>
                  <a:pt x="50" y="0"/>
                  <a:pt x="64" y="16"/>
                  <a:pt x="64" y="34"/>
                </a:cubicBezTo>
                <a:cubicBezTo>
                  <a:pt x="64" y="54"/>
                  <a:pt x="50" y="69"/>
                  <a:pt x="32" y="69"/>
                </a:cubicBezTo>
                <a:cubicBezTo>
                  <a:pt x="14" y="69"/>
                  <a:pt x="0" y="54"/>
                  <a:pt x="0" y="34"/>
                </a:cubicBezTo>
                <a:close/>
              </a:path>
            </a:pathLst>
          </a:custGeom>
          <a:solidFill>
            <a:srgbClr val="367187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2" name="Freeform 101"/>
          <p:cNvSpPr/>
          <p:nvPr/>
        </p:nvSpPr>
        <p:spPr>
          <a:xfrm>
            <a:off x="216000" y="1910880"/>
            <a:ext cx="231120" cy="57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3" h="161">
                <a:moveTo>
                  <a:pt x="634" y="115"/>
                </a:moveTo>
                <a:cubicBezTo>
                  <a:pt x="543" y="35"/>
                  <a:pt x="441" y="0"/>
                  <a:pt x="320" y="0"/>
                </a:cubicBezTo>
                <a:cubicBezTo>
                  <a:pt x="207" y="0"/>
                  <a:pt x="99" y="35"/>
                  <a:pt x="13" y="115"/>
                </a:cubicBezTo>
                <a:cubicBezTo>
                  <a:pt x="-4" y="121"/>
                  <a:pt x="-4" y="138"/>
                  <a:pt x="8" y="149"/>
                </a:cubicBezTo>
                <a:cubicBezTo>
                  <a:pt x="19" y="161"/>
                  <a:pt x="36" y="166"/>
                  <a:pt x="42" y="155"/>
                </a:cubicBezTo>
                <a:cubicBezTo>
                  <a:pt x="121" y="86"/>
                  <a:pt x="218" y="52"/>
                  <a:pt x="320" y="52"/>
                </a:cubicBezTo>
                <a:cubicBezTo>
                  <a:pt x="424" y="52"/>
                  <a:pt x="520" y="86"/>
                  <a:pt x="600" y="155"/>
                </a:cubicBezTo>
                <a:cubicBezTo>
                  <a:pt x="600" y="155"/>
                  <a:pt x="605" y="161"/>
                  <a:pt x="617" y="161"/>
                </a:cubicBezTo>
                <a:cubicBezTo>
                  <a:pt x="622" y="161"/>
                  <a:pt x="628" y="155"/>
                  <a:pt x="634" y="149"/>
                </a:cubicBezTo>
                <a:cubicBezTo>
                  <a:pt x="645" y="138"/>
                  <a:pt x="645" y="121"/>
                  <a:pt x="634" y="115"/>
                </a:cubicBezTo>
                <a:close/>
              </a:path>
            </a:pathLst>
          </a:custGeom>
          <a:solidFill>
            <a:srgbClr val="367187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3" name="Freeform 102"/>
          <p:cNvSpPr/>
          <p:nvPr/>
        </p:nvSpPr>
        <p:spPr>
          <a:xfrm>
            <a:off x="256320" y="1964160"/>
            <a:ext cx="152640" cy="428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25" h="120">
                <a:moveTo>
                  <a:pt x="417" y="69"/>
                </a:moveTo>
                <a:cubicBezTo>
                  <a:pt x="354" y="23"/>
                  <a:pt x="285" y="0"/>
                  <a:pt x="211" y="0"/>
                </a:cubicBezTo>
                <a:cubicBezTo>
                  <a:pt x="137" y="0"/>
                  <a:pt x="69" y="23"/>
                  <a:pt x="13" y="69"/>
                </a:cubicBezTo>
                <a:cubicBezTo>
                  <a:pt x="1" y="80"/>
                  <a:pt x="-5" y="97"/>
                  <a:pt x="7" y="109"/>
                </a:cubicBezTo>
                <a:cubicBezTo>
                  <a:pt x="13" y="120"/>
                  <a:pt x="30" y="120"/>
                  <a:pt x="47" y="109"/>
                </a:cubicBezTo>
                <a:cubicBezTo>
                  <a:pt x="92" y="69"/>
                  <a:pt x="155" y="52"/>
                  <a:pt x="211" y="52"/>
                </a:cubicBezTo>
                <a:cubicBezTo>
                  <a:pt x="274" y="52"/>
                  <a:pt x="331" y="69"/>
                  <a:pt x="383" y="109"/>
                </a:cubicBezTo>
                <a:cubicBezTo>
                  <a:pt x="389" y="114"/>
                  <a:pt x="394" y="120"/>
                  <a:pt x="400" y="120"/>
                </a:cubicBezTo>
                <a:cubicBezTo>
                  <a:pt x="406" y="120"/>
                  <a:pt x="417" y="114"/>
                  <a:pt x="417" y="109"/>
                </a:cubicBezTo>
                <a:cubicBezTo>
                  <a:pt x="428" y="97"/>
                  <a:pt x="428" y="80"/>
                  <a:pt x="417" y="69"/>
                </a:cubicBezTo>
                <a:close/>
              </a:path>
            </a:pathLst>
          </a:custGeom>
          <a:solidFill>
            <a:srgbClr val="367187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4" name="Freeform 103"/>
          <p:cNvSpPr/>
          <p:nvPr/>
        </p:nvSpPr>
        <p:spPr>
          <a:xfrm>
            <a:off x="291600" y="2015999"/>
            <a:ext cx="81000" cy="288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26" h="81">
                <a:moveTo>
                  <a:pt x="216" y="28"/>
                </a:moveTo>
                <a:cubicBezTo>
                  <a:pt x="181" y="11"/>
                  <a:pt x="147" y="0"/>
                  <a:pt x="112" y="0"/>
                </a:cubicBezTo>
                <a:cubicBezTo>
                  <a:pt x="78" y="0"/>
                  <a:pt x="44" y="11"/>
                  <a:pt x="15" y="28"/>
                </a:cubicBezTo>
                <a:cubicBezTo>
                  <a:pt x="-2" y="40"/>
                  <a:pt x="-2" y="58"/>
                  <a:pt x="4" y="69"/>
                </a:cubicBezTo>
                <a:cubicBezTo>
                  <a:pt x="15" y="80"/>
                  <a:pt x="27" y="86"/>
                  <a:pt x="44" y="75"/>
                </a:cubicBezTo>
                <a:cubicBezTo>
                  <a:pt x="84" y="45"/>
                  <a:pt x="141" y="45"/>
                  <a:pt x="181" y="75"/>
                </a:cubicBezTo>
                <a:cubicBezTo>
                  <a:pt x="187" y="80"/>
                  <a:pt x="192" y="80"/>
                  <a:pt x="199" y="80"/>
                </a:cubicBezTo>
                <a:cubicBezTo>
                  <a:pt x="205" y="80"/>
                  <a:pt x="216" y="75"/>
                  <a:pt x="222" y="69"/>
                </a:cubicBezTo>
                <a:cubicBezTo>
                  <a:pt x="228" y="58"/>
                  <a:pt x="228" y="40"/>
                  <a:pt x="216" y="28"/>
                </a:cubicBezTo>
                <a:close/>
              </a:path>
            </a:pathLst>
          </a:custGeom>
          <a:solidFill>
            <a:srgbClr val="367187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5" name="Freeform 104"/>
          <p:cNvSpPr/>
          <p:nvPr/>
        </p:nvSpPr>
        <p:spPr>
          <a:xfrm>
            <a:off x="320040" y="2069280"/>
            <a:ext cx="11880" cy="244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" h="69">
                <a:moveTo>
                  <a:pt x="34" y="0"/>
                </a:moveTo>
                <a:cubicBezTo>
                  <a:pt x="11" y="0"/>
                  <a:pt x="0" y="17"/>
                  <a:pt x="0" y="34"/>
                </a:cubicBezTo>
                <a:cubicBezTo>
                  <a:pt x="0" y="52"/>
                  <a:pt x="11" y="69"/>
                  <a:pt x="34" y="69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6" name="Freeform 105"/>
          <p:cNvSpPr/>
          <p:nvPr/>
        </p:nvSpPr>
        <p:spPr>
          <a:xfrm>
            <a:off x="215640" y="1910880"/>
            <a:ext cx="116280" cy="57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24" h="161">
                <a:moveTo>
                  <a:pt x="324" y="0"/>
                </a:moveTo>
                <a:cubicBezTo>
                  <a:pt x="203" y="0"/>
                  <a:pt x="100" y="35"/>
                  <a:pt x="9" y="115"/>
                </a:cubicBezTo>
                <a:cubicBezTo>
                  <a:pt x="-3" y="121"/>
                  <a:pt x="-3" y="138"/>
                  <a:pt x="9" y="149"/>
                </a:cubicBezTo>
                <a:cubicBezTo>
                  <a:pt x="20" y="161"/>
                  <a:pt x="37" y="166"/>
                  <a:pt x="43" y="155"/>
                </a:cubicBezTo>
                <a:cubicBezTo>
                  <a:pt x="123" y="86"/>
                  <a:pt x="221" y="52"/>
                  <a:pt x="324" y="5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7" name="Freeform 106"/>
          <p:cNvSpPr/>
          <p:nvPr/>
        </p:nvSpPr>
        <p:spPr>
          <a:xfrm>
            <a:off x="256320" y="1964160"/>
            <a:ext cx="75960" cy="417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2" h="117">
                <a:moveTo>
                  <a:pt x="212" y="0"/>
                </a:moveTo>
                <a:cubicBezTo>
                  <a:pt x="144" y="0"/>
                  <a:pt x="70" y="24"/>
                  <a:pt x="13" y="69"/>
                </a:cubicBezTo>
                <a:cubicBezTo>
                  <a:pt x="1" y="80"/>
                  <a:pt x="-5" y="97"/>
                  <a:pt x="7" y="109"/>
                </a:cubicBezTo>
                <a:cubicBezTo>
                  <a:pt x="13" y="120"/>
                  <a:pt x="31" y="120"/>
                  <a:pt x="42" y="109"/>
                </a:cubicBezTo>
                <a:cubicBezTo>
                  <a:pt x="93" y="69"/>
                  <a:pt x="144" y="52"/>
                  <a:pt x="212" y="5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8" name="Freeform 107"/>
          <p:cNvSpPr/>
          <p:nvPr/>
        </p:nvSpPr>
        <p:spPr>
          <a:xfrm>
            <a:off x="291600" y="2015999"/>
            <a:ext cx="40320" cy="288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3" h="81">
                <a:moveTo>
                  <a:pt x="113" y="0"/>
                </a:moveTo>
                <a:cubicBezTo>
                  <a:pt x="79" y="0"/>
                  <a:pt x="45" y="11"/>
                  <a:pt x="15" y="28"/>
                </a:cubicBezTo>
                <a:cubicBezTo>
                  <a:pt x="-2" y="40"/>
                  <a:pt x="-2" y="58"/>
                  <a:pt x="4" y="69"/>
                </a:cubicBezTo>
                <a:cubicBezTo>
                  <a:pt x="15" y="80"/>
                  <a:pt x="27" y="86"/>
                  <a:pt x="45" y="75"/>
                </a:cubicBezTo>
                <a:cubicBezTo>
                  <a:pt x="62" y="63"/>
                  <a:pt x="91" y="58"/>
                  <a:pt x="113" y="58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9" name="Freeform 108"/>
          <p:cNvSpPr/>
          <p:nvPr/>
        </p:nvSpPr>
        <p:spPr>
          <a:xfrm>
            <a:off x="66960" y="3273480"/>
            <a:ext cx="1776960" cy="4068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37" h="1131">
                <a:moveTo>
                  <a:pt x="0" y="188"/>
                </a:moveTo>
                <a:cubicBezTo>
                  <a:pt x="0" y="84"/>
                  <a:pt x="84" y="0"/>
                  <a:pt x="188" y="0"/>
                </a:cubicBezTo>
                <a:lnTo>
                  <a:pt x="4748" y="0"/>
                </a:lnTo>
                <a:cubicBezTo>
                  <a:pt x="4853" y="0"/>
                  <a:pt x="4937" y="84"/>
                  <a:pt x="4937" y="188"/>
                </a:cubicBezTo>
                <a:lnTo>
                  <a:pt x="4937" y="943"/>
                </a:lnTo>
                <a:cubicBezTo>
                  <a:pt x="4937" y="1047"/>
                  <a:pt x="4853" y="1131"/>
                  <a:pt x="4748" y="1131"/>
                </a:cubicBezTo>
                <a:lnTo>
                  <a:pt x="188" y="1131"/>
                </a:lnTo>
                <a:cubicBezTo>
                  <a:pt x="84" y="1131"/>
                  <a:pt x="0" y="1047"/>
                  <a:pt x="0" y="943"/>
                </a:cubicBezTo>
                <a:close/>
              </a:path>
            </a:pathLst>
          </a:custGeom>
          <a:solidFill>
            <a:srgbClr val="36A4D7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0" name="Freeform 109"/>
          <p:cNvSpPr/>
          <p:nvPr/>
        </p:nvSpPr>
        <p:spPr>
          <a:xfrm>
            <a:off x="1581839" y="3268800"/>
            <a:ext cx="7475040" cy="408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765" h="1136">
                <a:moveTo>
                  <a:pt x="0" y="1136"/>
                </a:moveTo>
                <a:lnTo>
                  <a:pt x="20765" y="1136"/>
                </a:lnTo>
                <a:lnTo>
                  <a:pt x="20765" y="0"/>
                </a:lnTo>
                <a:lnTo>
                  <a:pt x="0" y="0"/>
                </a:lnTo>
                <a:close/>
              </a:path>
            </a:pathLst>
          </a:custGeom>
          <a:solidFill>
            <a:srgbClr val="ECECEC"/>
          </a:solidFill>
          <a:ln w="5760">
            <a:solidFill>
              <a:srgbClr val="FFFFFF"/>
            </a:solidFill>
            <a:prstDash val="solid"/>
            <a:round/>
          </a:ln>
        </p:spPr>
        <p:txBody>
          <a:bodyPr vert="horz" wrap="none" lIns="2880" tIns="2880" rIns="2880" bIns="288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73080" y="3719880"/>
            <a:ext cx="1775520" cy="4068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33" h="1131">
                <a:moveTo>
                  <a:pt x="0" y="188"/>
                </a:moveTo>
                <a:cubicBezTo>
                  <a:pt x="0" y="84"/>
                  <a:pt x="84" y="0"/>
                  <a:pt x="188" y="0"/>
                </a:cubicBezTo>
                <a:lnTo>
                  <a:pt x="4744" y="0"/>
                </a:lnTo>
                <a:cubicBezTo>
                  <a:pt x="4848" y="0"/>
                  <a:pt x="4933" y="84"/>
                  <a:pt x="4933" y="188"/>
                </a:cubicBezTo>
                <a:lnTo>
                  <a:pt x="4933" y="943"/>
                </a:lnTo>
                <a:cubicBezTo>
                  <a:pt x="4933" y="1047"/>
                  <a:pt x="4848" y="1131"/>
                  <a:pt x="4744" y="1131"/>
                </a:cubicBezTo>
                <a:lnTo>
                  <a:pt x="188" y="1131"/>
                </a:lnTo>
                <a:cubicBezTo>
                  <a:pt x="84" y="1131"/>
                  <a:pt x="0" y="1047"/>
                  <a:pt x="0" y="943"/>
                </a:cubicBezTo>
                <a:close/>
              </a:path>
            </a:pathLst>
          </a:custGeom>
          <a:solidFill>
            <a:srgbClr val="36A4D7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2" name="Freeform 111"/>
          <p:cNvSpPr/>
          <p:nvPr/>
        </p:nvSpPr>
        <p:spPr>
          <a:xfrm>
            <a:off x="1586160" y="3718440"/>
            <a:ext cx="7475399" cy="408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766" h="1135">
                <a:moveTo>
                  <a:pt x="0" y="1135"/>
                </a:moveTo>
                <a:lnTo>
                  <a:pt x="20766" y="1135"/>
                </a:lnTo>
                <a:lnTo>
                  <a:pt x="20766" y="0"/>
                </a:lnTo>
                <a:lnTo>
                  <a:pt x="0" y="0"/>
                </a:lnTo>
                <a:close/>
              </a:path>
            </a:pathLst>
          </a:custGeom>
          <a:solidFill>
            <a:srgbClr val="ECECEC"/>
          </a:solidFill>
          <a:ln w="5760">
            <a:solidFill>
              <a:srgbClr val="FFFFFF"/>
            </a:solidFill>
            <a:prstDash val="solid"/>
            <a:round/>
          </a:ln>
        </p:spPr>
        <p:txBody>
          <a:bodyPr vert="horz" wrap="none" lIns="2880" tIns="2880" rIns="2880" bIns="288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719280" y="4813920"/>
            <a:ext cx="535680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Literacy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2105280" y="3348000"/>
            <a:ext cx="1040039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NDG Linux Unhatched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416480" y="3348000"/>
            <a:ext cx="1009439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NDG Linux Essentials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620600" y="3538800"/>
            <a:ext cx="5950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IT Essentials</a:t>
            </a:r>
          </a:p>
        </p:txBody>
      </p:sp>
      <p:sp>
        <p:nvSpPr>
          <p:cNvPr id="117" name="Freeform 116"/>
          <p:cNvSpPr/>
          <p:nvPr/>
        </p:nvSpPr>
        <p:spPr>
          <a:xfrm>
            <a:off x="7860600" y="3305520"/>
            <a:ext cx="176760" cy="1767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2" h="492">
                <a:moveTo>
                  <a:pt x="338" y="207"/>
                </a:moveTo>
                <a:lnTo>
                  <a:pt x="218" y="327"/>
                </a:lnTo>
                <a:lnTo>
                  <a:pt x="155" y="264"/>
                </a:lnTo>
                <a:cubicBezTo>
                  <a:pt x="147" y="256"/>
                  <a:pt x="147" y="243"/>
                  <a:pt x="155" y="235"/>
                </a:cubicBezTo>
                <a:cubicBezTo>
                  <a:pt x="163" y="227"/>
                  <a:pt x="176" y="227"/>
                  <a:pt x="184" y="235"/>
                </a:cubicBezTo>
                <a:lnTo>
                  <a:pt x="218" y="269"/>
                </a:lnTo>
                <a:lnTo>
                  <a:pt x="309" y="178"/>
                </a:lnTo>
                <a:cubicBezTo>
                  <a:pt x="316" y="170"/>
                  <a:pt x="329" y="170"/>
                  <a:pt x="338" y="178"/>
                </a:cubicBezTo>
                <a:cubicBezTo>
                  <a:pt x="345" y="186"/>
                  <a:pt x="345" y="199"/>
                  <a:pt x="338" y="207"/>
                </a:cubicBezTo>
                <a:close/>
                <a:moveTo>
                  <a:pt x="492" y="245"/>
                </a:moveTo>
                <a:lnTo>
                  <a:pt x="436" y="194"/>
                </a:lnTo>
                <a:lnTo>
                  <a:pt x="459" y="122"/>
                </a:lnTo>
                <a:lnTo>
                  <a:pt x="385" y="106"/>
                </a:lnTo>
                <a:lnTo>
                  <a:pt x="369" y="33"/>
                </a:lnTo>
                <a:lnTo>
                  <a:pt x="297" y="55"/>
                </a:lnTo>
                <a:lnTo>
                  <a:pt x="247" y="0"/>
                </a:lnTo>
                <a:lnTo>
                  <a:pt x="196" y="55"/>
                </a:lnTo>
                <a:lnTo>
                  <a:pt x="124" y="33"/>
                </a:lnTo>
                <a:lnTo>
                  <a:pt x="107" y="106"/>
                </a:lnTo>
                <a:lnTo>
                  <a:pt x="33" y="122"/>
                </a:lnTo>
                <a:lnTo>
                  <a:pt x="57" y="194"/>
                </a:lnTo>
                <a:lnTo>
                  <a:pt x="0" y="245"/>
                </a:lnTo>
                <a:lnTo>
                  <a:pt x="57" y="296"/>
                </a:lnTo>
                <a:lnTo>
                  <a:pt x="33" y="368"/>
                </a:lnTo>
                <a:lnTo>
                  <a:pt x="107" y="384"/>
                </a:lnTo>
                <a:lnTo>
                  <a:pt x="124" y="459"/>
                </a:lnTo>
                <a:lnTo>
                  <a:pt x="196" y="436"/>
                </a:lnTo>
                <a:lnTo>
                  <a:pt x="247" y="492"/>
                </a:lnTo>
                <a:lnTo>
                  <a:pt x="297" y="436"/>
                </a:lnTo>
                <a:lnTo>
                  <a:pt x="369" y="459"/>
                </a:lnTo>
                <a:lnTo>
                  <a:pt x="385" y="384"/>
                </a:lnTo>
                <a:lnTo>
                  <a:pt x="459" y="368"/>
                </a:lnTo>
                <a:lnTo>
                  <a:pt x="436" y="296"/>
                </a:lnTo>
                <a:close/>
              </a:path>
            </a:pathLst>
          </a:custGeom>
          <a:solidFill>
            <a:srgbClr val="81C5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8" name="Freeform 117"/>
          <p:cNvSpPr/>
          <p:nvPr/>
        </p:nvSpPr>
        <p:spPr>
          <a:xfrm>
            <a:off x="5644800" y="3700079"/>
            <a:ext cx="176760" cy="1767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2" h="492">
                <a:moveTo>
                  <a:pt x="337" y="207"/>
                </a:moveTo>
                <a:lnTo>
                  <a:pt x="216" y="328"/>
                </a:lnTo>
                <a:lnTo>
                  <a:pt x="154" y="265"/>
                </a:lnTo>
                <a:cubicBezTo>
                  <a:pt x="146" y="257"/>
                  <a:pt x="146" y="244"/>
                  <a:pt x="154" y="236"/>
                </a:cubicBezTo>
                <a:cubicBezTo>
                  <a:pt x="162" y="228"/>
                  <a:pt x="175" y="228"/>
                  <a:pt x="183" y="236"/>
                </a:cubicBezTo>
                <a:lnTo>
                  <a:pt x="216" y="270"/>
                </a:lnTo>
                <a:lnTo>
                  <a:pt x="308" y="178"/>
                </a:lnTo>
                <a:cubicBezTo>
                  <a:pt x="316" y="170"/>
                  <a:pt x="329" y="170"/>
                  <a:pt x="337" y="178"/>
                </a:cubicBezTo>
                <a:cubicBezTo>
                  <a:pt x="345" y="187"/>
                  <a:pt x="345" y="199"/>
                  <a:pt x="337" y="207"/>
                </a:cubicBezTo>
                <a:close/>
                <a:moveTo>
                  <a:pt x="492" y="246"/>
                </a:moveTo>
                <a:lnTo>
                  <a:pt x="436" y="195"/>
                </a:lnTo>
                <a:lnTo>
                  <a:pt x="459" y="123"/>
                </a:lnTo>
                <a:lnTo>
                  <a:pt x="385" y="107"/>
                </a:lnTo>
                <a:lnTo>
                  <a:pt x="369" y="33"/>
                </a:lnTo>
                <a:lnTo>
                  <a:pt x="297" y="56"/>
                </a:lnTo>
                <a:lnTo>
                  <a:pt x="245" y="0"/>
                </a:lnTo>
                <a:lnTo>
                  <a:pt x="195" y="56"/>
                </a:lnTo>
                <a:lnTo>
                  <a:pt x="123" y="33"/>
                </a:lnTo>
                <a:lnTo>
                  <a:pt x="106" y="107"/>
                </a:lnTo>
                <a:lnTo>
                  <a:pt x="32" y="123"/>
                </a:lnTo>
                <a:lnTo>
                  <a:pt x="56" y="195"/>
                </a:lnTo>
                <a:lnTo>
                  <a:pt x="0" y="246"/>
                </a:lnTo>
                <a:lnTo>
                  <a:pt x="56" y="297"/>
                </a:lnTo>
                <a:lnTo>
                  <a:pt x="32" y="369"/>
                </a:lnTo>
                <a:lnTo>
                  <a:pt x="106" y="385"/>
                </a:lnTo>
                <a:lnTo>
                  <a:pt x="123" y="459"/>
                </a:lnTo>
                <a:lnTo>
                  <a:pt x="195" y="436"/>
                </a:lnTo>
                <a:lnTo>
                  <a:pt x="245" y="492"/>
                </a:lnTo>
                <a:lnTo>
                  <a:pt x="297" y="436"/>
                </a:lnTo>
                <a:lnTo>
                  <a:pt x="369" y="459"/>
                </a:lnTo>
                <a:lnTo>
                  <a:pt x="385" y="385"/>
                </a:lnTo>
                <a:lnTo>
                  <a:pt x="459" y="369"/>
                </a:lnTo>
                <a:lnTo>
                  <a:pt x="436" y="297"/>
                </a:lnTo>
                <a:close/>
              </a:path>
            </a:pathLst>
          </a:custGeom>
          <a:solidFill>
            <a:srgbClr val="81C5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9" name="Freeform 118"/>
          <p:cNvSpPr/>
          <p:nvPr/>
        </p:nvSpPr>
        <p:spPr>
          <a:xfrm>
            <a:off x="204120" y="3780720"/>
            <a:ext cx="142560" cy="2851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7" h="793">
                <a:moveTo>
                  <a:pt x="389" y="793"/>
                </a:moveTo>
                <a:cubicBezTo>
                  <a:pt x="170" y="789"/>
                  <a:pt x="-4" y="608"/>
                  <a:pt x="0" y="389"/>
                </a:cubicBezTo>
                <a:cubicBezTo>
                  <a:pt x="4" y="173"/>
                  <a:pt x="181" y="0"/>
                  <a:pt x="39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20" name="Freeform 119"/>
          <p:cNvSpPr/>
          <p:nvPr/>
        </p:nvSpPr>
        <p:spPr>
          <a:xfrm>
            <a:off x="342000" y="3780720"/>
            <a:ext cx="142560" cy="283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7" h="789">
                <a:moveTo>
                  <a:pt x="0" y="0"/>
                </a:moveTo>
                <a:cubicBezTo>
                  <a:pt x="220" y="1"/>
                  <a:pt x="397" y="178"/>
                  <a:pt x="397" y="396"/>
                </a:cubicBezTo>
                <a:cubicBezTo>
                  <a:pt x="396" y="613"/>
                  <a:pt x="219" y="789"/>
                  <a:pt x="0" y="789"/>
                </a:cubicBezTo>
                <a:close/>
              </a:path>
            </a:pathLst>
          </a:custGeom>
          <a:solidFill>
            <a:srgbClr val="D9D9D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21" name="Freeform 120"/>
          <p:cNvSpPr/>
          <p:nvPr/>
        </p:nvSpPr>
        <p:spPr>
          <a:xfrm>
            <a:off x="249840" y="3872160"/>
            <a:ext cx="184320" cy="1234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13" h="344">
                <a:moveTo>
                  <a:pt x="495" y="0"/>
                </a:moveTo>
                <a:cubicBezTo>
                  <a:pt x="22" y="0"/>
                  <a:pt x="22" y="0"/>
                  <a:pt x="22" y="0"/>
                </a:cubicBezTo>
                <a:cubicBezTo>
                  <a:pt x="11" y="0"/>
                  <a:pt x="0" y="12"/>
                  <a:pt x="0" y="24"/>
                </a:cubicBezTo>
                <a:cubicBezTo>
                  <a:pt x="0" y="322"/>
                  <a:pt x="0" y="322"/>
                  <a:pt x="0" y="322"/>
                </a:cubicBezTo>
                <a:cubicBezTo>
                  <a:pt x="0" y="334"/>
                  <a:pt x="11" y="344"/>
                  <a:pt x="22" y="344"/>
                </a:cubicBezTo>
                <a:cubicBezTo>
                  <a:pt x="495" y="344"/>
                  <a:pt x="495" y="344"/>
                  <a:pt x="495" y="344"/>
                </a:cubicBezTo>
                <a:cubicBezTo>
                  <a:pt x="506" y="344"/>
                  <a:pt x="513" y="334"/>
                  <a:pt x="513" y="322"/>
                </a:cubicBezTo>
                <a:cubicBezTo>
                  <a:pt x="513" y="24"/>
                  <a:pt x="513" y="24"/>
                  <a:pt x="513" y="24"/>
                </a:cubicBezTo>
                <a:cubicBezTo>
                  <a:pt x="513" y="12"/>
                  <a:pt x="506" y="0"/>
                  <a:pt x="495" y="0"/>
                </a:cubicBezTo>
                <a:close/>
                <a:moveTo>
                  <a:pt x="457" y="24"/>
                </a:moveTo>
                <a:cubicBezTo>
                  <a:pt x="465" y="24"/>
                  <a:pt x="472" y="31"/>
                  <a:pt x="472" y="41"/>
                </a:cubicBezTo>
                <a:cubicBezTo>
                  <a:pt x="472" y="49"/>
                  <a:pt x="465" y="56"/>
                  <a:pt x="457" y="56"/>
                </a:cubicBezTo>
                <a:cubicBezTo>
                  <a:pt x="447" y="56"/>
                  <a:pt x="440" y="49"/>
                  <a:pt x="440" y="41"/>
                </a:cubicBezTo>
                <a:cubicBezTo>
                  <a:pt x="440" y="31"/>
                  <a:pt x="447" y="24"/>
                  <a:pt x="457" y="24"/>
                </a:cubicBezTo>
                <a:close/>
                <a:moveTo>
                  <a:pt x="403" y="24"/>
                </a:moveTo>
                <a:cubicBezTo>
                  <a:pt x="412" y="24"/>
                  <a:pt x="419" y="31"/>
                  <a:pt x="419" y="41"/>
                </a:cubicBezTo>
                <a:cubicBezTo>
                  <a:pt x="419" y="49"/>
                  <a:pt x="412" y="56"/>
                  <a:pt x="403" y="56"/>
                </a:cubicBezTo>
                <a:cubicBezTo>
                  <a:pt x="395" y="56"/>
                  <a:pt x="386" y="49"/>
                  <a:pt x="386" y="41"/>
                </a:cubicBezTo>
                <a:cubicBezTo>
                  <a:pt x="386" y="31"/>
                  <a:pt x="395" y="24"/>
                  <a:pt x="403" y="24"/>
                </a:cubicBezTo>
                <a:close/>
                <a:moveTo>
                  <a:pt x="350" y="24"/>
                </a:moveTo>
                <a:cubicBezTo>
                  <a:pt x="358" y="24"/>
                  <a:pt x="365" y="31"/>
                  <a:pt x="365" y="41"/>
                </a:cubicBezTo>
                <a:cubicBezTo>
                  <a:pt x="365" y="49"/>
                  <a:pt x="358" y="56"/>
                  <a:pt x="350" y="56"/>
                </a:cubicBezTo>
                <a:cubicBezTo>
                  <a:pt x="341" y="56"/>
                  <a:pt x="333" y="49"/>
                  <a:pt x="333" y="41"/>
                </a:cubicBezTo>
                <a:cubicBezTo>
                  <a:pt x="333" y="31"/>
                  <a:pt x="341" y="24"/>
                  <a:pt x="350" y="24"/>
                </a:cubicBezTo>
                <a:close/>
                <a:moveTo>
                  <a:pt x="474" y="299"/>
                </a:moveTo>
                <a:cubicBezTo>
                  <a:pt x="45" y="299"/>
                  <a:pt x="45" y="299"/>
                  <a:pt x="45" y="299"/>
                </a:cubicBezTo>
                <a:cubicBezTo>
                  <a:pt x="45" y="74"/>
                  <a:pt x="45" y="74"/>
                  <a:pt x="45" y="74"/>
                </a:cubicBezTo>
                <a:cubicBezTo>
                  <a:pt x="474" y="74"/>
                  <a:pt x="474" y="74"/>
                  <a:pt x="474" y="74"/>
                </a:cubicBezTo>
                <a:close/>
              </a:path>
            </a:pathLst>
          </a:custGeom>
          <a:solidFill>
            <a:srgbClr val="004C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22" name="Freeform 121"/>
          <p:cNvSpPr/>
          <p:nvPr/>
        </p:nvSpPr>
        <p:spPr>
          <a:xfrm>
            <a:off x="290880" y="3921120"/>
            <a:ext cx="33480" cy="39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4" h="111">
                <a:moveTo>
                  <a:pt x="94" y="82"/>
                </a:moveTo>
                <a:lnTo>
                  <a:pt x="26" y="55"/>
                </a:lnTo>
                <a:lnTo>
                  <a:pt x="94" y="28"/>
                </a:lnTo>
                <a:lnTo>
                  <a:pt x="94" y="0"/>
                </a:lnTo>
                <a:lnTo>
                  <a:pt x="0" y="42"/>
                </a:lnTo>
                <a:lnTo>
                  <a:pt x="0" y="67"/>
                </a:lnTo>
                <a:lnTo>
                  <a:pt x="94" y="111"/>
                </a:lnTo>
                <a:close/>
              </a:path>
            </a:pathLst>
          </a:custGeom>
          <a:solidFill>
            <a:srgbClr val="4E4E4D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23" name="Freeform 122"/>
          <p:cNvSpPr/>
          <p:nvPr/>
        </p:nvSpPr>
        <p:spPr>
          <a:xfrm>
            <a:off x="329040" y="3913560"/>
            <a:ext cx="19800" cy="547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6" h="153">
                <a:moveTo>
                  <a:pt x="56" y="0"/>
                </a:moveTo>
                <a:lnTo>
                  <a:pt x="36" y="0"/>
                </a:lnTo>
                <a:lnTo>
                  <a:pt x="0" y="153"/>
                </a:lnTo>
                <a:lnTo>
                  <a:pt x="20" y="153"/>
                </a:lnTo>
                <a:close/>
              </a:path>
            </a:pathLst>
          </a:custGeom>
          <a:solidFill>
            <a:srgbClr val="3C6D2A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24" name="Freeform 123"/>
          <p:cNvSpPr/>
          <p:nvPr/>
        </p:nvSpPr>
        <p:spPr>
          <a:xfrm>
            <a:off x="353520" y="3921120"/>
            <a:ext cx="33480" cy="39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4" h="111">
                <a:moveTo>
                  <a:pt x="94" y="42"/>
                </a:moveTo>
                <a:lnTo>
                  <a:pt x="0" y="0"/>
                </a:lnTo>
                <a:lnTo>
                  <a:pt x="0" y="28"/>
                </a:lnTo>
                <a:lnTo>
                  <a:pt x="67" y="55"/>
                </a:lnTo>
                <a:lnTo>
                  <a:pt x="0" y="82"/>
                </a:lnTo>
                <a:lnTo>
                  <a:pt x="0" y="111"/>
                </a:lnTo>
                <a:lnTo>
                  <a:pt x="94" y="67"/>
                </a:lnTo>
                <a:close/>
              </a:path>
            </a:pathLst>
          </a:custGeom>
          <a:solidFill>
            <a:srgbClr val="3C6D2A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25" name="Freeform 124"/>
          <p:cNvSpPr/>
          <p:nvPr/>
        </p:nvSpPr>
        <p:spPr>
          <a:xfrm>
            <a:off x="249840" y="3872160"/>
            <a:ext cx="91440" cy="1234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55" h="344">
                <a:moveTo>
                  <a:pt x="255" y="299"/>
                </a:moveTo>
                <a:cubicBezTo>
                  <a:pt x="45" y="299"/>
                  <a:pt x="45" y="299"/>
                  <a:pt x="45" y="299"/>
                </a:cubicBezTo>
                <a:cubicBezTo>
                  <a:pt x="45" y="74"/>
                  <a:pt x="45" y="74"/>
                  <a:pt x="45" y="74"/>
                </a:cubicBezTo>
                <a:cubicBezTo>
                  <a:pt x="255" y="74"/>
                  <a:pt x="255" y="74"/>
                  <a:pt x="255" y="74"/>
                </a:cubicBezTo>
                <a:cubicBezTo>
                  <a:pt x="255" y="0"/>
                  <a:pt x="255" y="0"/>
                  <a:pt x="255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1" y="0"/>
                  <a:pt x="0" y="12"/>
                  <a:pt x="0" y="24"/>
                </a:cubicBezTo>
                <a:cubicBezTo>
                  <a:pt x="0" y="322"/>
                  <a:pt x="0" y="322"/>
                  <a:pt x="0" y="322"/>
                </a:cubicBezTo>
                <a:cubicBezTo>
                  <a:pt x="0" y="334"/>
                  <a:pt x="11" y="344"/>
                  <a:pt x="22" y="344"/>
                </a:cubicBezTo>
                <a:cubicBezTo>
                  <a:pt x="255" y="344"/>
                  <a:pt x="255" y="344"/>
                  <a:pt x="255" y="344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26" name="Freeform 125"/>
          <p:cNvSpPr/>
          <p:nvPr/>
        </p:nvSpPr>
        <p:spPr>
          <a:xfrm>
            <a:off x="290880" y="3921120"/>
            <a:ext cx="33480" cy="39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4" h="111">
                <a:moveTo>
                  <a:pt x="94" y="82"/>
                </a:moveTo>
                <a:lnTo>
                  <a:pt x="26" y="55"/>
                </a:lnTo>
                <a:lnTo>
                  <a:pt x="94" y="28"/>
                </a:lnTo>
                <a:lnTo>
                  <a:pt x="94" y="0"/>
                </a:lnTo>
                <a:lnTo>
                  <a:pt x="0" y="42"/>
                </a:lnTo>
                <a:lnTo>
                  <a:pt x="0" y="67"/>
                </a:lnTo>
                <a:lnTo>
                  <a:pt x="94" y="111"/>
                </a:lnTo>
                <a:close/>
              </a:path>
            </a:pathLst>
          </a:custGeom>
          <a:solidFill>
            <a:srgbClr val="81C5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27" name="Freeform 126"/>
          <p:cNvSpPr/>
          <p:nvPr/>
        </p:nvSpPr>
        <p:spPr>
          <a:xfrm>
            <a:off x="329040" y="3913560"/>
            <a:ext cx="13680" cy="547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" h="153">
                <a:moveTo>
                  <a:pt x="35" y="0"/>
                </a:moveTo>
                <a:lnTo>
                  <a:pt x="39" y="0"/>
                </a:lnTo>
                <a:lnTo>
                  <a:pt x="0" y="153"/>
                </a:lnTo>
                <a:lnTo>
                  <a:pt x="23" y="153"/>
                </a:lnTo>
                <a:lnTo>
                  <a:pt x="35" y="86"/>
                </a:lnTo>
                <a:close/>
              </a:path>
            </a:pathLst>
          </a:custGeom>
          <a:solidFill>
            <a:srgbClr val="81C5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736880" y="3993840"/>
            <a:ext cx="36360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Python*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79600" y="3812400"/>
            <a:ext cx="916559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Programming</a:t>
            </a:r>
          </a:p>
        </p:txBody>
      </p:sp>
      <p:sp>
        <p:nvSpPr>
          <p:cNvPr id="130" name="Freeform 129"/>
          <p:cNvSpPr/>
          <p:nvPr/>
        </p:nvSpPr>
        <p:spPr>
          <a:xfrm>
            <a:off x="199440" y="3334320"/>
            <a:ext cx="141840" cy="2833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5" h="788">
                <a:moveTo>
                  <a:pt x="387" y="788"/>
                </a:moveTo>
                <a:cubicBezTo>
                  <a:pt x="170" y="784"/>
                  <a:pt x="-4" y="604"/>
                  <a:pt x="0" y="386"/>
                </a:cubicBezTo>
                <a:cubicBezTo>
                  <a:pt x="4" y="171"/>
                  <a:pt x="180" y="0"/>
                  <a:pt x="395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31" name="Freeform 130"/>
          <p:cNvSpPr/>
          <p:nvPr/>
        </p:nvSpPr>
        <p:spPr>
          <a:xfrm>
            <a:off x="337320" y="3332879"/>
            <a:ext cx="142560" cy="2847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7" h="792">
                <a:moveTo>
                  <a:pt x="1" y="0"/>
                </a:moveTo>
                <a:cubicBezTo>
                  <a:pt x="220" y="0"/>
                  <a:pt x="397" y="178"/>
                  <a:pt x="397" y="396"/>
                </a:cubicBezTo>
                <a:cubicBezTo>
                  <a:pt x="397" y="614"/>
                  <a:pt x="220" y="792"/>
                  <a:pt x="0" y="792"/>
                </a:cubicBezTo>
                <a:close/>
              </a:path>
            </a:pathLst>
          </a:custGeom>
          <a:solidFill>
            <a:srgbClr val="D9D9D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32" name="Freeform 131"/>
          <p:cNvSpPr/>
          <p:nvPr/>
        </p:nvSpPr>
        <p:spPr>
          <a:xfrm>
            <a:off x="240480" y="3396960"/>
            <a:ext cx="76320" cy="1508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3" h="420">
                <a:moveTo>
                  <a:pt x="213" y="0"/>
                </a:moveTo>
                <a:cubicBezTo>
                  <a:pt x="93" y="0"/>
                  <a:pt x="0" y="97"/>
                  <a:pt x="0" y="212"/>
                </a:cubicBezTo>
                <a:cubicBezTo>
                  <a:pt x="0" y="327"/>
                  <a:pt x="93" y="420"/>
                  <a:pt x="213" y="420"/>
                </a:cubicBezTo>
                <a:cubicBezTo>
                  <a:pt x="213" y="0"/>
                  <a:pt x="213" y="0"/>
                  <a:pt x="213" y="0"/>
                </a:cubicBezTo>
                <a:close/>
                <a:moveTo>
                  <a:pt x="150" y="45"/>
                </a:moveTo>
                <a:cubicBezTo>
                  <a:pt x="139" y="62"/>
                  <a:pt x="128" y="74"/>
                  <a:pt x="116" y="92"/>
                </a:cubicBezTo>
                <a:cubicBezTo>
                  <a:pt x="110" y="86"/>
                  <a:pt x="104" y="86"/>
                  <a:pt x="99" y="80"/>
                </a:cubicBezTo>
                <a:cubicBezTo>
                  <a:pt x="110" y="68"/>
                  <a:pt x="128" y="57"/>
                  <a:pt x="150" y="45"/>
                </a:cubicBezTo>
                <a:close/>
                <a:moveTo>
                  <a:pt x="75" y="103"/>
                </a:moveTo>
                <a:cubicBezTo>
                  <a:pt x="81" y="109"/>
                  <a:pt x="93" y="120"/>
                  <a:pt x="104" y="126"/>
                </a:cubicBezTo>
                <a:cubicBezTo>
                  <a:pt x="99" y="143"/>
                  <a:pt x="93" y="166"/>
                  <a:pt x="87" y="195"/>
                </a:cubicBezTo>
                <a:cubicBezTo>
                  <a:pt x="34" y="195"/>
                  <a:pt x="34" y="195"/>
                  <a:pt x="34" y="195"/>
                </a:cubicBezTo>
                <a:cubicBezTo>
                  <a:pt x="40" y="160"/>
                  <a:pt x="52" y="132"/>
                  <a:pt x="75" y="103"/>
                </a:cubicBezTo>
                <a:close/>
                <a:moveTo>
                  <a:pt x="34" y="229"/>
                </a:moveTo>
                <a:cubicBezTo>
                  <a:pt x="87" y="229"/>
                  <a:pt x="87" y="229"/>
                  <a:pt x="87" y="229"/>
                </a:cubicBezTo>
                <a:cubicBezTo>
                  <a:pt x="93" y="253"/>
                  <a:pt x="99" y="275"/>
                  <a:pt x="104" y="298"/>
                </a:cubicBezTo>
                <a:cubicBezTo>
                  <a:pt x="93" y="304"/>
                  <a:pt x="81" y="309"/>
                  <a:pt x="75" y="315"/>
                </a:cubicBezTo>
                <a:cubicBezTo>
                  <a:pt x="52" y="292"/>
                  <a:pt x="40" y="264"/>
                  <a:pt x="34" y="229"/>
                </a:cubicBezTo>
                <a:close/>
                <a:moveTo>
                  <a:pt x="99" y="345"/>
                </a:moveTo>
                <a:cubicBezTo>
                  <a:pt x="104" y="339"/>
                  <a:pt x="110" y="333"/>
                  <a:pt x="116" y="327"/>
                </a:cubicBezTo>
                <a:cubicBezTo>
                  <a:pt x="128" y="345"/>
                  <a:pt x="139" y="362"/>
                  <a:pt x="150" y="373"/>
                </a:cubicBezTo>
                <a:cubicBezTo>
                  <a:pt x="128" y="367"/>
                  <a:pt x="110" y="356"/>
                  <a:pt x="99" y="345"/>
                </a:cubicBezTo>
                <a:close/>
                <a:moveTo>
                  <a:pt x="196" y="367"/>
                </a:moveTo>
                <a:cubicBezTo>
                  <a:pt x="179" y="356"/>
                  <a:pt x="162" y="339"/>
                  <a:pt x="150" y="315"/>
                </a:cubicBezTo>
                <a:cubicBezTo>
                  <a:pt x="162" y="309"/>
                  <a:pt x="179" y="309"/>
                  <a:pt x="196" y="309"/>
                </a:cubicBezTo>
                <a:cubicBezTo>
                  <a:pt x="196" y="367"/>
                  <a:pt x="196" y="367"/>
                  <a:pt x="196" y="367"/>
                </a:cubicBezTo>
                <a:close/>
                <a:moveTo>
                  <a:pt x="196" y="270"/>
                </a:moveTo>
                <a:cubicBezTo>
                  <a:pt x="173" y="275"/>
                  <a:pt x="156" y="275"/>
                  <a:pt x="139" y="281"/>
                </a:cubicBezTo>
                <a:cubicBezTo>
                  <a:pt x="133" y="264"/>
                  <a:pt x="128" y="247"/>
                  <a:pt x="128" y="229"/>
                </a:cubicBezTo>
                <a:cubicBezTo>
                  <a:pt x="196" y="229"/>
                  <a:pt x="196" y="229"/>
                  <a:pt x="196" y="229"/>
                </a:cubicBezTo>
                <a:cubicBezTo>
                  <a:pt x="196" y="270"/>
                  <a:pt x="196" y="270"/>
                  <a:pt x="196" y="270"/>
                </a:cubicBezTo>
                <a:close/>
                <a:moveTo>
                  <a:pt x="196" y="195"/>
                </a:moveTo>
                <a:cubicBezTo>
                  <a:pt x="128" y="195"/>
                  <a:pt x="128" y="195"/>
                  <a:pt x="128" y="195"/>
                </a:cubicBezTo>
                <a:cubicBezTo>
                  <a:pt x="128" y="172"/>
                  <a:pt x="133" y="154"/>
                  <a:pt x="139" y="137"/>
                </a:cubicBezTo>
                <a:cubicBezTo>
                  <a:pt x="156" y="143"/>
                  <a:pt x="173" y="149"/>
                  <a:pt x="196" y="149"/>
                </a:cubicBezTo>
                <a:cubicBezTo>
                  <a:pt x="196" y="195"/>
                  <a:pt x="196" y="195"/>
                  <a:pt x="196" y="195"/>
                </a:cubicBezTo>
                <a:close/>
                <a:moveTo>
                  <a:pt x="196" y="115"/>
                </a:moveTo>
                <a:cubicBezTo>
                  <a:pt x="179" y="115"/>
                  <a:pt x="162" y="109"/>
                  <a:pt x="150" y="103"/>
                </a:cubicBezTo>
                <a:cubicBezTo>
                  <a:pt x="162" y="86"/>
                  <a:pt x="179" y="68"/>
                  <a:pt x="196" y="51"/>
                </a:cubicBezTo>
                <a:cubicBezTo>
                  <a:pt x="196" y="115"/>
                  <a:pt x="196" y="115"/>
                  <a:pt x="196" y="115"/>
                </a:cubicBezTo>
                <a:close/>
              </a:path>
            </a:pathLst>
          </a:custGeom>
          <a:solidFill>
            <a:srgbClr val="00BCEB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33" name="Freeform 132"/>
          <p:cNvSpPr/>
          <p:nvPr/>
        </p:nvSpPr>
        <p:spPr>
          <a:xfrm>
            <a:off x="316800" y="3396960"/>
            <a:ext cx="79200" cy="1508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21" h="420">
                <a:moveTo>
                  <a:pt x="0" y="420"/>
                </a:moveTo>
                <a:lnTo>
                  <a:pt x="6" y="420"/>
                </a:lnTo>
                <a:cubicBezTo>
                  <a:pt x="126" y="420"/>
                  <a:pt x="221" y="327"/>
                  <a:pt x="221" y="212"/>
                </a:cubicBezTo>
                <a:cubicBezTo>
                  <a:pt x="221" y="97"/>
                  <a:pt x="126" y="0"/>
                  <a:pt x="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20"/>
                  <a:pt x="0" y="420"/>
                  <a:pt x="0" y="420"/>
                </a:cubicBezTo>
                <a:close/>
                <a:moveTo>
                  <a:pt x="120" y="80"/>
                </a:moveTo>
                <a:cubicBezTo>
                  <a:pt x="114" y="86"/>
                  <a:pt x="107" y="86"/>
                  <a:pt x="101" y="92"/>
                </a:cubicBezTo>
                <a:cubicBezTo>
                  <a:pt x="89" y="74"/>
                  <a:pt x="83" y="62"/>
                  <a:pt x="71" y="45"/>
                </a:cubicBezTo>
                <a:cubicBezTo>
                  <a:pt x="89" y="57"/>
                  <a:pt x="107" y="68"/>
                  <a:pt x="120" y="80"/>
                </a:cubicBezTo>
                <a:close/>
                <a:moveTo>
                  <a:pt x="185" y="195"/>
                </a:moveTo>
                <a:cubicBezTo>
                  <a:pt x="132" y="195"/>
                  <a:pt x="132" y="195"/>
                  <a:pt x="132" y="195"/>
                </a:cubicBezTo>
                <a:cubicBezTo>
                  <a:pt x="132" y="166"/>
                  <a:pt x="126" y="143"/>
                  <a:pt x="114" y="126"/>
                </a:cubicBezTo>
                <a:cubicBezTo>
                  <a:pt x="126" y="120"/>
                  <a:pt x="138" y="109"/>
                  <a:pt x="150" y="103"/>
                </a:cubicBezTo>
                <a:cubicBezTo>
                  <a:pt x="168" y="132"/>
                  <a:pt x="180" y="160"/>
                  <a:pt x="185" y="195"/>
                </a:cubicBezTo>
                <a:close/>
                <a:moveTo>
                  <a:pt x="150" y="315"/>
                </a:moveTo>
                <a:cubicBezTo>
                  <a:pt x="138" y="309"/>
                  <a:pt x="126" y="304"/>
                  <a:pt x="114" y="298"/>
                </a:cubicBezTo>
                <a:cubicBezTo>
                  <a:pt x="126" y="275"/>
                  <a:pt x="132" y="253"/>
                  <a:pt x="132" y="229"/>
                </a:cubicBezTo>
                <a:cubicBezTo>
                  <a:pt x="185" y="229"/>
                  <a:pt x="185" y="229"/>
                  <a:pt x="185" y="229"/>
                </a:cubicBezTo>
                <a:cubicBezTo>
                  <a:pt x="180" y="264"/>
                  <a:pt x="168" y="292"/>
                  <a:pt x="150" y="315"/>
                </a:cubicBezTo>
                <a:close/>
                <a:moveTo>
                  <a:pt x="71" y="373"/>
                </a:moveTo>
                <a:cubicBezTo>
                  <a:pt x="83" y="362"/>
                  <a:pt x="89" y="345"/>
                  <a:pt x="101" y="327"/>
                </a:cubicBezTo>
                <a:cubicBezTo>
                  <a:pt x="107" y="333"/>
                  <a:pt x="114" y="339"/>
                  <a:pt x="120" y="345"/>
                </a:cubicBezTo>
                <a:cubicBezTo>
                  <a:pt x="107" y="356"/>
                  <a:pt x="89" y="367"/>
                  <a:pt x="71" y="373"/>
                </a:cubicBezTo>
                <a:close/>
                <a:moveTo>
                  <a:pt x="24" y="309"/>
                </a:moveTo>
                <a:cubicBezTo>
                  <a:pt x="36" y="309"/>
                  <a:pt x="53" y="309"/>
                  <a:pt x="65" y="315"/>
                </a:cubicBezTo>
                <a:cubicBezTo>
                  <a:pt x="53" y="339"/>
                  <a:pt x="42" y="356"/>
                  <a:pt x="24" y="367"/>
                </a:cubicBezTo>
                <a:cubicBezTo>
                  <a:pt x="24" y="309"/>
                  <a:pt x="24" y="309"/>
                  <a:pt x="24" y="309"/>
                </a:cubicBezTo>
                <a:close/>
                <a:moveTo>
                  <a:pt x="24" y="229"/>
                </a:moveTo>
                <a:cubicBezTo>
                  <a:pt x="95" y="229"/>
                  <a:pt x="95" y="229"/>
                  <a:pt x="95" y="229"/>
                </a:cubicBezTo>
                <a:cubicBezTo>
                  <a:pt x="89" y="247"/>
                  <a:pt x="89" y="264"/>
                  <a:pt x="83" y="281"/>
                </a:cubicBezTo>
                <a:cubicBezTo>
                  <a:pt x="65" y="275"/>
                  <a:pt x="42" y="275"/>
                  <a:pt x="24" y="270"/>
                </a:cubicBezTo>
                <a:cubicBezTo>
                  <a:pt x="24" y="229"/>
                  <a:pt x="24" y="229"/>
                  <a:pt x="24" y="229"/>
                </a:cubicBezTo>
                <a:close/>
                <a:moveTo>
                  <a:pt x="24" y="149"/>
                </a:moveTo>
                <a:cubicBezTo>
                  <a:pt x="42" y="149"/>
                  <a:pt x="65" y="143"/>
                  <a:pt x="83" y="137"/>
                </a:cubicBezTo>
                <a:cubicBezTo>
                  <a:pt x="89" y="154"/>
                  <a:pt x="89" y="172"/>
                  <a:pt x="95" y="195"/>
                </a:cubicBezTo>
                <a:cubicBezTo>
                  <a:pt x="24" y="195"/>
                  <a:pt x="24" y="195"/>
                  <a:pt x="24" y="195"/>
                </a:cubicBezTo>
                <a:cubicBezTo>
                  <a:pt x="24" y="149"/>
                  <a:pt x="24" y="149"/>
                  <a:pt x="24" y="149"/>
                </a:cubicBezTo>
                <a:close/>
                <a:moveTo>
                  <a:pt x="24" y="51"/>
                </a:moveTo>
                <a:cubicBezTo>
                  <a:pt x="42" y="68"/>
                  <a:pt x="53" y="86"/>
                  <a:pt x="65" y="103"/>
                </a:cubicBezTo>
                <a:cubicBezTo>
                  <a:pt x="53" y="109"/>
                  <a:pt x="36" y="115"/>
                  <a:pt x="24" y="115"/>
                </a:cubicBezTo>
                <a:cubicBezTo>
                  <a:pt x="24" y="51"/>
                  <a:pt x="24" y="51"/>
                  <a:pt x="24" y="51"/>
                </a:cubicBezTo>
                <a:close/>
              </a:path>
            </a:pathLst>
          </a:custGeom>
          <a:solidFill>
            <a:srgbClr val="0085A8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34" name="Freeform 133"/>
          <p:cNvSpPr/>
          <p:nvPr/>
        </p:nvSpPr>
        <p:spPr>
          <a:xfrm>
            <a:off x="380880" y="3561480"/>
            <a:ext cx="27360" cy="151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7" h="43">
                <a:moveTo>
                  <a:pt x="55" y="0"/>
                </a:moveTo>
                <a:lnTo>
                  <a:pt x="0" y="0"/>
                </a:lnTo>
                <a:lnTo>
                  <a:pt x="0" y="43"/>
                </a:lnTo>
                <a:lnTo>
                  <a:pt x="77" y="43"/>
                </a:lnTo>
                <a:close/>
              </a:path>
            </a:pathLst>
          </a:custGeom>
          <a:solidFill>
            <a:srgbClr val="63AE7D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35" name="Freeform 134"/>
          <p:cNvSpPr/>
          <p:nvPr/>
        </p:nvSpPr>
        <p:spPr>
          <a:xfrm>
            <a:off x="354960" y="3561480"/>
            <a:ext cx="25920" cy="151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3" h="43">
                <a:moveTo>
                  <a:pt x="22" y="0"/>
                </a:moveTo>
                <a:lnTo>
                  <a:pt x="0" y="43"/>
                </a:lnTo>
                <a:lnTo>
                  <a:pt x="73" y="43"/>
                </a:lnTo>
                <a:lnTo>
                  <a:pt x="73" y="0"/>
                </a:lnTo>
                <a:close/>
              </a:path>
            </a:pathLst>
          </a:custGeom>
          <a:solidFill>
            <a:srgbClr val="70C38C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36" name="Freeform 135"/>
          <p:cNvSpPr/>
          <p:nvPr/>
        </p:nvSpPr>
        <p:spPr>
          <a:xfrm>
            <a:off x="316800" y="3544560"/>
            <a:ext cx="64080" cy="169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9" h="48">
                <a:moveTo>
                  <a:pt x="0" y="0"/>
                </a:moveTo>
                <a:cubicBezTo>
                  <a:pt x="0" y="38"/>
                  <a:pt x="0" y="38"/>
                  <a:pt x="0" y="38"/>
                </a:cubicBezTo>
                <a:cubicBezTo>
                  <a:pt x="0" y="43"/>
                  <a:pt x="4" y="48"/>
                  <a:pt x="10" y="48"/>
                </a:cubicBezTo>
                <a:cubicBezTo>
                  <a:pt x="179" y="48"/>
                  <a:pt x="179" y="48"/>
                  <a:pt x="179" y="48"/>
                </a:cubicBezTo>
                <a:cubicBezTo>
                  <a:pt x="179" y="0"/>
                  <a:pt x="179" y="0"/>
                  <a:pt x="179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3E925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37" name="Freeform 136"/>
          <p:cNvSpPr/>
          <p:nvPr/>
        </p:nvSpPr>
        <p:spPr>
          <a:xfrm>
            <a:off x="380880" y="3544560"/>
            <a:ext cx="65520" cy="169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3" h="48">
                <a:moveTo>
                  <a:pt x="0" y="0"/>
                </a:moveTo>
                <a:cubicBezTo>
                  <a:pt x="0" y="48"/>
                  <a:pt x="0" y="48"/>
                  <a:pt x="0" y="48"/>
                </a:cubicBezTo>
                <a:cubicBezTo>
                  <a:pt x="174" y="48"/>
                  <a:pt x="174" y="48"/>
                  <a:pt x="174" y="48"/>
                </a:cubicBezTo>
                <a:cubicBezTo>
                  <a:pt x="179" y="48"/>
                  <a:pt x="183" y="43"/>
                  <a:pt x="183" y="38"/>
                </a:cubicBezTo>
                <a:cubicBezTo>
                  <a:pt x="183" y="0"/>
                  <a:pt x="183" y="0"/>
                  <a:pt x="183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368455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38" name="Freeform 137"/>
          <p:cNvSpPr/>
          <p:nvPr/>
        </p:nvSpPr>
        <p:spPr>
          <a:xfrm>
            <a:off x="380880" y="3576600"/>
            <a:ext cx="32040" cy="3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0" h="10">
                <a:moveTo>
                  <a:pt x="8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86" y="10"/>
                  <a:pt x="86" y="10"/>
                  <a:pt x="86" y="10"/>
                </a:cubicBezTo>
                <a:cubicBezTo>
                  <a:pt x="88" y="10"/>
                  <a:pt x="90" y="7"/>
                  <a:pt x="90" y="4"/>
                </a:cubicBezTo>
                <a:cubicBezTo>
                  <a:pt x="90" y="2"/>
                  <a:pt x="88" y="0"/>
                  <a:pt x="86" y="0"/>
                </a:cubicBezTo>
                <a:close/>
              </a:path>
            </a:pathLst>
          </a:custGeom>
          <a:solidFill>
            <a:srgbClr val="368455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39" name="Freeform 138"/>
          <p:cNvSpPr/>
          <p:nvPr/>
        </p:nvSpPr>
        <p:spPr>
          <a:xfrm>
            <a:off x="376200" y="3547800"/>
            <a:ext cx="4680" cy="90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" h="26">
                <a:moveTo>
                  <a:pt x="14" y="0"/>
                </a:moveTo>
                <a:cubicBezTo>
                  <a:pt x="7" y="0"/>
                  <a:pt x="0" y="5"/>
                  <a:pt x="0" y="14"/>
                </a:cubicBezTo>
                <a:cubicBezTo>
                  <a:pt x="0" y="20"/>
                  <a:pt x="7" y="26"/>
                  <a:pt x="14" y="26"/>
                </a:cubicBezTo>
                <a:cubicBezTo>
                  <a:pt x="14" y="0"/>
                  <a:pt x="14" y="0"/>
                  <a:pt x="14" y="0"/>
                </a:cubicBezTo>
                <a:close/>
              </a:path>
            </a:pathLst>
          </a:custGeom>
          <a:solidFill>
            <a:srgbClr val="8BBE9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40" name="Freeform 139"/>
          <p:cNvSpPr/>
          <p:nvPr/>
        </p:nvSpPr>
        <p:spPr>
          <a:xfrm>
            <a:off x="380880" y="3547800"/>
            <a:ext cx="4680" cy="90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" h="26">
                <a:moveTo>
                  <a:pt x="0" y="0"/>
                </a:moveTo>
                <a:cubicBezTo>
                  <a:pt x="0" y="26"/>
                  <a:pt x="0" y="26"/>
                  <a:pt x="0" y="26"/>
                </a:cubicBezTo>
                <a:cubicBezTo>
                  <a:pt x="8" y="26"/>
                  <a:pt x="14" y="20"/>
                  <a:pt x="14" y="14"/>
                </a:cubicBezTo>
                <a:cubicBezTo>
                  <a:pt x="14" y="5"/>
                  <a:pt x="8" y="0"/>
                  <a:pt x="0" y="0"/>
                </a:cubicBezTo>
                <a:close/>
              </a:path>
            </a:pathLst>
          </a:custGeom>
          <a:solidFill>
            <a:srgbClr val="86B59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41" name="Freeform 140"/>
          <p:cNvSpPr/>
          <p:nvPr/>
        </p:nvSpPr>
        <p:spPr>
          <a:xfrm>
            <a:off x="380880" y="3468600"/>
            <a:ext cx="65520" cy="759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3" h="212">
                <a:moveTo>
                  <a:pt x="183" y="9"/>
                </a:moveTo>
                <a:cubicBezTo>
                  <a:pt x="183" y="4"/>
                  <a:pt x="179" y="0"/>
                  <a:pt x="17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2"/>
                  <a:pt x="0" y="212"/>
                  <a:pt x="0" y="212"/>
                </a:cubicBezTo>
                <a:cubicBezTo>
                  <a:pt x="183" y="212"/>
                  <a:pt x="183" y="212"/>
                  <a:pt x="183" y="212"/>
                </a:cubicBezTo>
                <a:cubicBezTo>
                  <a:pt x="183" y="9"/>
                  <a:pt x="183" y="9"/>
                  <a:pt x="183" y="9"/>
                </a:cubicBezTo>
                <a:close/>
              </a:path>
            </a:pathLst>
          </a:custGeom>
          <a:solidFill>
            <a:srgbClr val="63AE7D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42" name="Freeform 141"/>
          <p:cNvSpPr/>
          <p:nvPr/>
        </p:nvSpPr>
        <p:spPr>
          <a:xfrm>
            <a:off x="316800" y="3468600"/>
            <a:ext cx="64080" cy="759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9" h="212">
                <a:moveTo>
                  <a:pt x="10" y="0"/>
                </a:moveTo>
                <a:cubicBezTo>
                  <a:pt x="4" y="0"/>
                  <a:pt x="0" y="4"/>
                  <a:pt x="0" y="9"/>
                </a:cubicBezTo>
                <a:cubicBezTo>
                  <a:pt x="0" y="212"/>
                  <a:pt x="0" y="212"/>
                  <a:pt x="0" y="212"/>
                </a:cubicBezTo>
                <a:cubicBezTo>
                  <a:pt x="179" y="212"/>
                  <a:pt x="179" y="212"/>
                  <a:pt x="179" y="212"/>
                </a:cubicBezTo>
                <a:cubicBezTo>
                  <a:pt x="179" y="0"/>
                  <a:pt x="179" y="0"/>
                  <a:pt x="179" y="0"/>
                </a:cubicBezTo>
                <a:cubicBezTo>
                  <a:pt x="10" y="0"/>
                  <a:pt x="10" y="0"/>
                  <a:pt x="10" y="0"/>
                </a:cubicBezTo>
                <a:close/>
              </a:path>
            </a:pathLst>
          </a:custGeom>
          <a:solidFill>
            <a:srgbClr val="70C38C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43" name="Freeform 142"/>
          <p:cNvSpPr/>
          <p:nvPr/>
        </p:nvSpPr>
        <p:spPr>
          <a:xfrm>
            <a:off x="350280" y="3576600"/>
            <a:ext cx="30600" cy="3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6" h="10">
                <a:moveTo>
                  <a:pt x="3" y="0"/>
                </a:moveTo>
                <a:cubicBezTo>
                  <a:pt x="1" y="0"/>
                  <a:pt x="0" y="2"/>
                  <a:pt x="0" y="4"/>
                </a:cubicBezTo>
                <a:cubicBezTo>
                  <a:pt x="0" y="7"/>
                  <a:pt x="1" y="10"/>
                  <a:pt x="3" y="10"/>
                </a:cubicBezTo>
                <a:cubicBezTo>
                  <a:pt x="86" y="10"/>
                  <a:pt x="86" y="10"/>
                  <a:pt x="86" y="10"/>
                </a:cubicBezTo>
                <a:cubicBezTo>
                  <a:pt x="86" y="0"/>
                  <a:pt x="86" y="0"/>
                  <a:pt x="86" y="0"/>
                </a:cubicBezTo>
                <a:close/>
              </a:path>
            </a:pathLst>
          </a:custGeom>
          <a:solidFill>
            <a:srgbClr val="3E925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44" name="Freeform 143"/>
          <p:cNvSpPr/>
          <p:nvPr/>
        </p:nvSpPr>
        <p:spPr>
          <a:xfrm>
            <a:off x="380880" y="3472919"/>
            <a:ext cx="60840" cy="673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0" h="188">
                <a:moveTo>
                  <a:pt x="0" y="188"/>
                </a:moveTo>
                <a:lnTo>
                  <a:pt x="170" y="188"/>
                </a:lnTo>
                <a:lnTo>
                  <a:pt x="170" y="0"/>
                </a:lnTo>
                <a:lnTo>
                  <a:pt x="0" y="0"/>
                </a:lnTo>
                <a:close/>
              </a:path>
            </a:pathLst>
          </a:custGeom>
          <a:solidFill>
            <a:srgbClr val="A1CEB1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45" name="Freeform 144"/>
          <p:cNvSpPr/>
          <p:nvPr/>
        </p:nvSpPr>
        <p:spPr>
          <a:xfrm>
            <a:off x="321480" y="3472919"/>
            <a:ext cx="59400" cy="673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6" h="188">
                <a:moveTo>
                  <a:pt x="0" y="188"/>
                </a:moveTo>
                <a:lnTo>
                  <a:pt x="166" y="188"/>
                </a:lnTo>
                <a:lnTo>
                  <a:pt x="166" y="0"/>
                </a:lnTo>
                <a:lnTo>
                  <a:pt x="0" y="0"/>
                </a:lnTo>
                <a:close/>
              </a:path>
            </a:pathLst>
          </a:custGeom>
          <a:solidFill>
            <a:srgbClr val="A9DBBA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46" name="Freeform 145"/>
          <p:cNvSpPr/>
          <p:nvPr/>
        </p:nvSpPr>
        <p:spPr>
          <a:xfrm>
            <a:off x="379440" y="3521880"/>
            <a:ext cx="1440" cy="43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13">
                <a:moveTo>
                  <a:pt x="5" y="0"/>
                </a:moveTo>
                <a:cubicBezTo>
                  <a:pt x="1" y="0"/>
                  <a:pt x="0" y="2"/>
                  <a:pt x="0" y="7"/>
                </a:cubicBezTo>
                <a:cubicBezTo>
                  <a:pt x="0" y="11"/>
                  <a:pt x="1" y="13"/>
                  <a:pt x="5" y="13"/>
                </a:cubicBezTo>
                <a:cubicBezTo>
                  <a:pt x="5" y="0"/>
                  <a:pt x="5" y="0"/>
                  <a:pt x="5" y="0"/>
                </a:cubicBezTo>
                <a:close/>
              </a:path>
            </a:pathLst>
          </a:custGeom>
          <a:solidFill>
            <a:srgbClr val="00BCEB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47" name="Freeform 146"/>
          <p:cNvSpPr/>
          <p:nvPr/>
        </p:nvSpPr>
        <p:spPr>
          <a:xfrm>
            <a:off x="358200" y="3491279"/>
            <a:ext cx="23040" cy="118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" h="34">
                <a:moveTo>
                  <a:pt x="65" y="0"/>
                </a:moveTo>
                <a:cubicBezTo>
                  <a:pt x="41" y="0"/>
                  <a:pt x="19" y="9"/>
                  <a:pt x="2" y="25"/>
                </a:cubicBezTo>
                <a:cubicBezTo>
                  <a:pt x="-1" y="26"/>
                  <a:pt x="-1" y="30"/>
                  <a:pt x="2" y="32"/>
                </a:cubicBezTo>
                <a:cubicBezTo>
                  <a:pt x="4" y="35"/>
                  <a:pt x="8" y="35"/>
                  <a:pt x="10" y="33"/>
                </a:cubicBezTo>
                <a:cubicBezTo>
                  <a:pt x="25" y="18"/>
                  <a:pt x="44" y="11"/>
                  <a:pt x="65" y="11"/>
                </a:cubicBezTo>
                <a:cubicBezTo>
                  <a:pt x="65" y="0"/>
                  <a:pt x="65" y="0"/>
                  <a:pt x="65" y="0"/>
                </a:cubicBezTo>
                <a:close/>
              </a:path>
            </a:pathLst>
          </a:custGeom>
          <a:solidFill>
            <a:srgbClr val="00BCEB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48" name="Freeform 147"/>
          <p:cNvSpPr/>
          <p:nvPr/>
        </p:nvSpPr>
        <p:spPr>
          <a:xfrm>
            <a:off x="365760" y="3500279"/>
            <a:ext cx="15120" cy="90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26">
                <a:moveTo>
                  <a:pt x="43" y="0"/>
                </a:moveTo>
                <a:cubicBezTo>
                  <a:pt x="27" y="0"/>
                  <a:pt x="14" y="5"/>
                  <a:pt x="2" y="17"/>
                </a:cubicBezTo>
                <a:cubicBezTo>
                  <a:pt x="0" y="18"/>
                  <a:pt x="0" y="21"/>
                  <a:pt x="1" y="24"/>
                </a:cubicBezTo>
                <a:cubicBezTo>
                  <a:pt x="3" y="26"/>
                  <a:pt x="6" y="27"/>
                  <a:pt x="9" y="25"/>
                </a:cubicBezTo>
                <a:cubicBezTo>
                  <a:pt x="18" y="17"/>
                  <a:pt x="29" y="12"/>
                  <a:pt x="43" y="12"/>
                </a:cubicBezTo>
                <a:cubicBezTo>
                  <a:pt x="43" y="0"/>
                  <a:pt x="43" y="0"/>
                  <a:pt x="43" y="0"/>
                </a:cubicBezTo>
                <a:close/>
              </a:path>
            </a:pathLst>
          </a:custGeom>
          <a:solidFill>
            <a:srgbClr val="00BCEB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49" name="Freeform 148"/>
          <p:cNvSpPr/>
          <p:nvPr/>
        </p:nvSpPr>
        <p:spPr>
          <a:xfrm>
            <a:off x="373320" y="3511080"/>
            <a:ext cx="7560" cy="57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2" h="17">
                <a:moveTo>
                  <a:pt x="22" y="0"/>
                </a:moveTo>
                <a:cubicBezTo>
                  <a:pt x="15" y="0"/>
                  <a:pt x="8" y="2"/>
                  <a:pt x="3" y="6"/>
                </a:cubicBezTo>
                <a:cubicBezTo>
                  <a:pt x="0" y="8"/>
                  <a:pt x="0" y="12"/>
                  <a:pt x="1" y="14"/>
                </a:cubicBezTo>
                <a:cubicBezTo>
                  <a:pt x="3" y="17"/>
                  <a:pt x="6" y="18"/>
                  <a:pt x="8" y="16"/>
                </a:cubicBezTo>
                <a:cubicBezTo>
                  <a:pt x="12" y="12"/>
                  <a:pt x="17" y="11"/>
                  <a:pt x="22" y="11"/>
                </a:cubicBezTo>
                <a:cubicBezTo>
                  <a:pt x="22" y="0"/>
                  <a:pt x="22" y="0"/>
                  <a:pt x="22" y="0"/>
                </a:cubicBezTo>
                <a:close/>
              </a:path>
            </a:pathLst>
          </a:custGeom>
          <a:solidFill>
            <a:srgbClr val="00BCEB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50" name="Freeform 149"/>
          <p:cNvSpPr/>
          <p:nvPr/>
        </p:nvSpPr>
        <p:spPr>
          <a:xfrm>
            <a:off x="380880" y="3521880"/>
            <a:ext cx="2880" cy="43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" h="13">
                <a:moveTo>
                  <a:pt x="9" y="7"/>
                </a:moveTo>
                <a:cubicBezTo>
                  <a:pt x="9" y="4"/>
                  <a:pt x="5" y="0"/>
                  <a:pt x="0" y="0"/>
                </a:cubicBezTo>
                <a:cubicBezTo>
                  <a:pt x="0" y="13"/>
                  <a:pt x="0" y="13"/>
                  <a:pt x="0" y="13"/>
                </a:cubicBezTo>
                <a:cubicBezTo>
                  <a:pt x="5" y="13"/>
                  <a:pt x="9" y="10"/>
                  <a:pt x="9" y="7"/>
                </a:cubicBezTo>
                <a:close/>
              </a:path>
            </a:pathLst>
          </a:custGeom>
          <a:solidFill>
            <a:srgbClr val="004463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51" name="Freeform 150"/>
          <p:cNvSpPr/>
          <p:nvPr/>
        </p:nvSpPr>
        <p:spPr>
          <a:xfrm>
            <a:off x="380880" y="3491279"/>
            <a:ext cx="24120" cy="108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8" h="31">
                <a:moveTo>
                  <a:pt x="62" y="31"/>
                </a:moveTo>
                <a:cubicBezTo>
                  <a:pt x="64" y="31"/>
                  <a:pt x="65" y="30"/>
                  <a:pt x="66" y="29"/>
                </a:cubicBezTo>
                <a:cubicBezTo>
                  <a:pt x="69" y="27"/>
                  <a:pt x="68" y="24"/>
                  <a:pt x="66" y="22"/>
                </a:cubicBezTo>
                <a:cubicBezTo>
                  <a:pt x="48" y="8"/>
                  <a:pt x="24" y="0"/>
                  <a:pt x="0" y="0"/>
                </a:cubicBezTo>
                <a:cubicBezTo>
                  <a:pt x="0" y="11"/>
                  <a:pt x="0" y="11"/>
                  <a:pt x="0" y="11"/>
                </a:cubicBezTo>
                <a:cubicBezTo>
                  <a:pt x="21" y="11"/>
                  <a:pt x="43" y="17"/>
                  <a:pt x="58" y="29"/>
                </a:cubicBezTo>
                <a:cubicBezTo>
                  <a:pt x="60" y="30"/>
                  <a:pt x="61" y="31"/>
                  <a:pt x="62" y="31"/>
                </a:cubicBezTo>
                <a:close/>
              </a:path>
            </a:pathLst>
          </a:custGeom>
          <a:solidFill>
            <a:srgbClr val="004463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52" name="Freeform 151"/>
          <p:cNvSpPr/>
          <p:nvPr/>
        </p:nvSpPr>
        <p:spPr>
          <a:xfrm>
            <a:off x="380880" y="3500279"/>
            <a:ext cx="16200" cy="9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6" h="27">
                <a:moveTo>
                  <a:pt x="40" y="27"/>
                </a:moveTo>
                <a:cubicBezTo>
                  <a:pt x="41" y="27"/>
                  <a:pt x="43" y="26"/>
                  <a:pt x="44" y="25"/>
                </a:cubicBezTo>
                <a:cubicBezTo>
                  <a:pt x="47" y="22"/>
                  <a:pt x="47" y="18"/>
                  <a:pt x="44" y="17"/>
                </a:cubicBezTo>
                <a:cubicBezTo>
                  <a:pt x="30" y="5"/>
                  <a:pt x="16" y="0"/>
                  <a:pt x="0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13" y="12"/>
                  <a:pt x="25" y="17"/>
                  <a:pt x="36" y="25"/>
                </a:cubicBezTo>
                <a:cubicBezTo>
                  <a:pt x="37" y="26"/>
                  <a:pt x="39" y="27"/>
                  <a:pt x="40" y="27"/>
                </a:cubicBezTo>
                <a:close/>
              </a:path>
            </a:pathLst>
          </a:custGeom>
          <a:solidFill>
            <a:srgbClr val="004463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53" name="Freeform 152"/>
          <p:cNvSpPr/>
          <p:nvPr/>
        </p:nvSpPr>
        <p:spPr>
          <a:xfrm>
            <a:off x="380880" y="3511080"/>
            <a:ext cx="8640" cy="61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5" h="18">
                <a:moveTo>
                  <a:pt x="19" y="18"/>
                </a:moveTo>
                <a:cubicBezTo>
                  <a:pt x="22" y="18"/>
                  <a:pt x="23" y="17"/>
                  <a:pt x="25" y="14"/>
                </a:cubicBezTo>
                <a:cubicBezTo>
                  <a:pt x="26" y="12"/>
                  <a:pt x="25" y="9"/>
                  <a:pt x="23" y="6"/>
                </a:cubicBezTo>
                <a:cubicBezTo>
                  <a:pt x="17" y="2"/>
                  <a:pt x="8" y="0"/>
                  <a:pt x="0" y="0"/>
                </a:cubicBezTo>
                <a:cubicBezTo>
                  <a:pt x="0" y="11"/>
                  <a:pt x="0" y="11"/>
                  <a:pt x="0" y="11"/>
                </a:cubicBezTo>
                <a:cubicBezTo>
                  <a:pt x="5" y="11"/>
                  <a:pt x="12" y="13"/>
                  <a:pt x="17" y="17"/>
                </a:cubicBezTo>
                <a:close/>
              </a:path>
            </a:pathLst>
          </a:custGeom>
          <a:solidFill>
            <a:srgbClr val="004463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704160" y="3388320"/>
            <a:ext cx="544680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OS &amp; IT</a:t>
            </a:r>
          </a:p>
        </p:txBody>
      </p:sp>
      <p:sp>
        <p:nvSpPr>
          <p:cNvPr id="155" name="Freeform 154"/>
          <p:cNvSpPr/>
          <p:nvPr/>
        </p:nvSpPr>
        <p:spPr>
          <a:xfrm>
            <a:off x="8282880" y="3726000"/>
            <a:ext cx="176760" cy="1767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2" h="492">
                <a:moveTo>
                  <a:pt x="337" y="208"/>
                </a:moveTo>
                <a:lnTo>
                  <a:pt x="216" y="328"/>
                </a:lnTo>
                <a:lnTo>
                  <a:pt x="154" y="266"/>
                </a:lnTo>
                <a:cubicBezTo>
                  <a:pt x="146" y="257"/>
                  <a:pt x="146" y="245"/>
                  <a:pt x="154" y="237"/>
                </a:cubicBezTo>
                <a:cubicBezTo>
                  <a:pt x="162" y="229"/>
                  <a:pt x="175" y="229"/>
                  <a:pt x="183" y="237"/>
                </a:cubicBezTo>
                <a:lnTo>
                  <a:pt x="216" y="271"/>
                </a:lnTo>
                <a:lnTo>
                  <a:pt x="307" y="178"/>
                </a:lnTo>
                <a:cubicBezTo>
                  <a:pt x="316" y="170"/>
                  <a:pt x="329" y="170"/>
                  <a:pt x="337" y="178"/>
                </a:cubicBezTo>
                <a:cubicBezTo>
                  <a:pt x="345" y="187"/>
                  <a:pt x="345" y="199"/>
                  <a:pt x="337" y="208"/>
                </a:cubicBezTo>
                <a:close/>
                <a:moveTo>
                  <a:pt x="492" y="247"/>
                </a:moveTo>
                <a:lnTo>
                  <a:pt x="436" y="195"/>
                </a:lnTo>
                <a:lnTo>
                  <a:pt x="459" y="123"/>
                </a:lnTo>
                <a:lnTo>
                  <a:pt x="385" y="107"/>
                </a:lnTo>
                <a:lnTo>
                  <a:pt x="369" y="33"/>
                </a:lnTo>
                <a:lnTo>
                  <a:pt x="296" y="56"/>
                </a:lnTo>
                <a:lnTo>
                  <a:pt x="245" y="0"/>
                </a:lnTo>
                <a:lnTo>
                  <a:pt x="194" y="56"/>
                </a:lnTo>
                <a:lnTo>
                  <a:pt x="122" y="33"/>
                </a:lnTo>
                <a:lnTo>
                  <a:pt x="106" y="107"/>
                </a:lnTo>
                <a:lnTo>
                  <a:pt x="32" y="123"/>
                </a:lnTo>
                <a:lnTo>
                  <a:pt x="55" y="195"/>
                </a:lnTo>
                <a:lnTo>
                  <a:pt x="0" y="247"/>
                </a:lnTo>
                <a:lnTo>
                  <a:pt x="55" y="297"/>
                </a:lnTo>
                <a:lnTo>
                  <a:pt x="32" y="369"/>
                </a:lnTo>
                <a:lnTo>
                  <a:pt x="106" y="385"/>
                </a:lnTo>
                <a:lnTo>
                  <a:pt x="122" y="459"/>
                </a:lnTo>
                <a:lnTo>
                  <a:pt x="194" y="436"/>
                </a:lnTo>
                <a:lnTo>
                  <a:pt x="245" y="492"/>
                </a:lnTo>
                <a:lnTo>
                  <a:pt x="296" y="436"/>
                </a:lnTo>
                <a:lnTo>
                  <a:pt x="369" y="459"/>
                </a:lnTo>
                <a:lnTo>
                  <a:pt x="385" y="385"/>
                </a:lnTo>
                <a:lnTo>
                  <a:pt x="459" y="369"/>
                </a:lnTo>
                <a:lnTo>
                  <a:pt x="436" y="297"/>
                </a:lnTo>
                <a:close/>
              </a:path>
            </a:pathLst>
          </a:custGeom>
          <a:solidFill>
            <a:srgbClr val="81C5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56" name="Freeform 155"/>
          <p:cNvSpPr/>
          <p:nvPr/>
        </p:nvSpPr>
        <p:spPr>
          <a:xfrm>
            <a:off x="5658479" y="3852359"/>
            <a:ext cx="176760" cy="1767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2" h="492">
                <a:moveTo>
                  <a:pt x="337" y="208"/>
                </a:moveTo>
                <a:lnTo>
                  <a:pt x="216" y="328"/>
                </a:lnTo>
                <a:lnTo>
                  <a:pt x="154" y="265"/>
                </a:lnTo>
                <a:cubicBezTo>
                  <a:pt x="146" y="257"/>
                  <a:pt x="146" y="244"/>
                  <a:pt x="154" y="236"/>
                </a:cubicBezTo>
                <a:cubicBezTo>
                  <a:pt x="162" y="228"/>
                  <a:pt x="175" y="228"/>
                  <a:pt x="183" y="236"/>
                </a:cubicBezTo>
                <a:lnTo>
                  <a:pt x="216" y="270"/>
                </a:lnTo>
                <a:lnTo>
                  <a:pt x="308" y="178"/>
                </a:lnTo>
                <a:cubicBezTo>
                  <a:pt x="316" y="170"/>
                  <a:pt x="329" y="170"/>
                  <a:pt x="337" y="178"/>
                </a:cubicBezTo>
                <a:cubicBezTo>
                  <a:pt x="345" y="187"/>
                  <a:pt x="345" y="200"/>
                  <a:pt x="337" y="208"/>
                </a:cubicBezTo>
                <a:close/>
                <a:moveTo>
                  <a:pt x="492" y="246"/>
                </a:moveTo>
                <a:lnTo>
                  <a:pt x="436" y="195"/>
                </a:lnTo>
                <a:lnTo>
                  <a:pt x="459" y="123"/>
                </a:lnTo>
                <a:lnTo>
                  <a:pt x="385" y="107"/>
                </a:lnTo>
                <a:lnTo>
                  <a:pt x="369" y="34"/>
                </a:lnTo>
                <a:lnTo>
                  <a:pt x="297" y="56"/>
                </a:lnTo>
                <a:lnTo>
                  <a:pt x="246" y="0"/>
                </a:lnTo>
                <a:lnTo>
                  <a:pt x="195" y="56"/>
                </a:lnTo>
                <a:lnTo>
                  <a:pt x="123" y="34"/>
                </a:lnTo>
                <a:lnTo>
                  <a:pt x="106" y="107"/>
                </a:lnTo>
                <a:lnTo>
                  <a:pt x="32" y="123"/>
                </a:lnTo>
                <a:lnTo>
                  <a:pt x="56" y="195"/>
                </a:lnTo>
                <a:lnTo>
                  <a:pt x="0" y="246"/>
                </a:lnTo>
                <a:lnTo>
                  <a:pt x="56" y="297"/>
                </a:lnTo>
                <a:lnTo>
                  <a:pt x="32" y="370"/>
                </a:lnTo>
                <a:lnTo>
                  <a:pt x="106" y="386"/>
                </a:lnTo>
                <a:lnTo>
                  <a:pt x="123" y="459"/>
                </a:lnTo>
                <a:lnTo>
                  <a:pt x="195" y="437"/>
                </a:lnTo>
                <a:lnTo>
                  <a:pt x="246" y="492"/>
                </a:lnTo>
                <a:lnTo>
                  <a:pt x="297" y="437"/>
                </a:lnTo>
                <a:lnTo>
                  <a:pt x="369" y="459"/>
                </a:lnTo>
                <a:lnTo>
                  <a:pt x="385" y="386"/>
                </a:lnTo>
                <a:lnTo>
                  <a:pt x="459" y="370"/>
                </a:lnTo>
                <a:lnTo>
                  <a:pt x="436" y="297"/>
                </a:lnTo>
                <a:close/>
              </a:path>
            </a:pathLst>
          </a:custGeom>
          <a:solidFill>
            <a:srgbClr val="81C5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7255800" y="3773160"/>
            <a:ext cx="87840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Programming in C*</a:t>
            </a:r>
          </a:p>
        </p:txBody>
      </p:sp>
      <p:sp>
        <p:nvSpPr>
          <p:cNvPr id="158" name="Freeform 157"/>
          <p:cNvSpPr/>
          <p:nvPr/>
        </p:nvSpPr>
        <p:spPr>
          <a:xfrm>
            <a:off x="8288999" y="3878280"/>
            <a:ext cx="176760" cy="1767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2" h="492">
                <a:moveTo>
                  <a:pt x="337" y="208"/>
                </a:moveTo>
                <a:lnTo>
                  <a:pt x="216" y="328"/>
                </a:lnTo>
                <a:lnTo>
                  <a:pt x="154" y="265"/>
                </a:lnTo>
                <a:cubicBezTo>
                  <a:pt x="146" y="257"/>
                  <a:pt x="146" y="244"/>
                  <a:pt x="154" y="236"/>
                </a:cubicBezTo>
                <a:cubicBezTo>
                  <a:pt x="162" y="228"/>
                  <a:pt x="175" y="228"/>
                  <a:pt x="183" y="236"/>
                </a:cubicBezTo>
                <a:lnTo>
                  <a:pt x="216" y="270"/>
                </a:lnTo>
                <a:lnTo>
                  <a:pt x="308" y="178"/>
                </a:lnTo>
                <a:cubicBezTo>
                  <a:pt x="316" y="170"/>
                  <a:pt x="329" y="170"/>
                  <a:pt x="337" y="178"/>
                </a:cubicBezTo>
                <a:cubicBezTo>
                  <a:pt x="345" y="187"/>
                  <a:pt x="345" y="200"/>
                  <a:pt x="337" y="208"/>
                </a:cubicBezTo>
                <a:close/>
                <a:moveTo>
                  <a:pt x="492" y="246"/>
                </a:moveTo>
                <a:lnTo>
                  <a:pt x="436" y="195"/>
                </a:lnTo>
                <a:lnTo>
                  <a:pt x="459" y="123"/>
                </a:lnTo>
                <a:lnTo>
                  <a:pt x="385" y="107"/>
                </a:lnTo>
                <a:lnTo>
                  <a:pt x="369" y="33"/>
                </a:lnTo>
                <a:lnTo>
                  <a:pt x="296" y="56"/>
                </a:lnTo>
                <a:lnTo>
                  <a:pt x="245" y="0"/>
                </a:lnTo>
                <a:lnTo>
                  <a:pt x="194" y="56"/>
                </a:lnTo>
                <a:lnTo>
                  <a:pt x="122" y="33"/>
                </a:lnTo>
                <a:lnTo>
                  <a:pt x="106" y="107"/>
                </a:lnTo>
                <a:lnTo>
                  <a:pt x="32" y="123"/>
                </a:lnTo>
                <a:lnTo>
                  <a:pt x="55" y="195"/>
                </a:lnTo>
                <a:lnTo>
                  <a:pt x="0" y="246"/>
                </a:lnTo>
                <a:lnTo>
                  <a:pt x="55" y="298"/>
                </a:lnTo>
                <a:lnTo>
                  <a:pt x="32" y="370"/>
                </a:lnTo>
                <a:lnTo>
                  <a:pt x="106" y="386"/>
                </a:lnTo>
                <a:lnTo>
                  <a:pt x="122" y="459"/>
                </a:lnTo>
                <a:lnTo>
                  <a:pt x="194" y="437"/>
                </a:lnTo>
                <a:lnTo>
                  <a:pt x="245" y="492"/>
                </a:lnTo>
                <a:lnTo>
                  <a:pt x="296" y="437"/>
                </a:lnTo>
                <a:lnTo>
                  <a:pt x="369" y="459"/>
                </a:lnTo>
                <a:lnTo>
                  <a:pt x="385" y="386"/>
                </a:lnTo>
                <a:lnTo>
                  <a:pt x="459" y="370"/>
                </a:lnTo>
                <a:lnTo>
                  <a:pt x="436" y="298"/>
                </a:lnTo>
                <a:close/>
              </a:path>
            </a:pathLst>
          </a:custGeom>
          <a:solidFill>
            <a:srgbClr val="81C5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59" name="Straight Connector 158"/>
          <p:cNvSpPr/>
          <p:nvPr/>
        </p:nvSpPr>
        <p:spPr>
          <a:xfrm>
            <a:off x="3696120" y="1599120"/>
            <a:ext cx="0" cy="3422880"/>
          </a:xfrm>
          <a:prstGeom prst="line">
            <a:avLst/>
          </a:prstGeom>
          <a:noFill/>
          <a:ln w="41040">
            <a:solidFill>
              <a:srgbClr val="FFFFFF"/>
            </a:solidFill>
            <a:prstDash val="solid"/>
            <a:round/>
          </a:ln>
        </p:spPr>
        <p:txBody>
          <a:bodyPr vert="horz" wrap="none" lIns="20520" tIns="20520" rIns="20520" bIns="2052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60" name="Straight Connector 159"/>
          <p:cNvSpPr/>
          <p:nvPr/>
        </p:nvSpPr>
        <p:spPr>
          <a:xfrm>
            <a:off x="6357240" y="1648080"/>
            <a:ext cx="0" cy="3342240"/>
          </a:xfrm>
          <a:prstGeom prst="line">
            <a:avLst/>
          </a:prstGeom>
          <a:noFill/>
          <a:ln w="41040">
            <a:solidFill>
              <a:srgbClr val="FFFFFF"/>
            </a:solidFill>
            <a:prstDash val="solid"/>
            <a:round/>
          </a:ln>
        </p:spPr>
        <p:txBody>
          <a:bodyPr vert="horz" wrap="none" lIns="20520" tIns="20520" rIns="20520" bIns="2052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61" name="Freeform 160"/>
          <p:cNvSpPr/>
          <p:nvPr/>
        </p:nvSpPr>
        <p:spPr>
          <a:xfrm>
            <a:off x="5448239" y="3502079"/>
            <a:ext cx="176760" cy="1767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2" h="492">
                <a:moveTo>
                  <a:pt x="337" y="207"/>
                </a:moveTo>
                <a:lnTo>
                  <a:pt x="216" y="327"/>
                </a:lnTo>
                <a:lnTo>
                  <a:pt x="154" y="264"/>
                </a:lnTo>
                <a:cubicBezTo>
                  <a:pt x="146" y="256"/>
                  <a:pt x="146" y="243"/>
                  <a:pt x="154" y="235"/>
                </a:cubicBezTo>
                <a:cubicBezTo>
                  <a:pt x="162" y="228"/>
                  <a:pt x="175" y="228"/>
                  <a:pt x="183" y="235"/>
                </a:cubicBezTo>
                <a:lnTo>
                  <a:pt x="216" y="269"/>
                </a:lnTo>
                <a:lnTo>
                  <a:pt x="307" y="178"/>
                </a:lnTo>
                <a:cubicBezTo>
                  <a:pt x="315" y="170"/>
                  <a:pt x="328" y="170"/>
                  <a:pt x="337" y="178"/>
                </a:cubicBezTo>
                <a:cubicBezTo>
                  <a:pt x="345" y="186"/>
                  <a:pt x="345" y="199"/>
                  <a:pt x="337" y="207"/>
                </a:cubicBezTo>
                <a:close/>
                <a:moveTo>
                  <a:pt x="492" y="245"/>
                </a:moveTo>
                <a:lnTo>
                  <a:pt x="436" y="194"/>
                </a:lnTo>
                <a:lnTo>
                  <a:pt x="459" y="122"/>
                </a:lnTo>
                <a:lnTo>
                  <a:pt x="385" y="107"/>
                </a:lnTo>
                <a:lnTo>
                  <a:pt x="369" y="33"/>
                </a:lnTo>
                <a:lnTo>
                  <a:pt x="296" y="55"/>
                </a:lnTo>
                <a:lnTo>
                  <a:pt x="245" y="0"/>
                </a:lnTo>
                <a:lnTo>
                  <a:pt x="194" y="55"/>
                </a:lnTo>
                <a:lnTo>
                  <a:pt x="122" y="33"/>
                </a:lnTo>
                <a:lnTo>
                  <a:pt x="106" y="107"/>
                </a:lnTo>
                <a:lnTo>
                  <a:pt x="32" y="122"/>
                </a:lnTo>
                <a:lnTo>
                  <a:pt x="55" y="194"/>
                </a:lnTo>
                <a:lnTo>
                  <a:pt x="0" y="245"/>
                </a:lnTo>
                <a:lnTo>
                  <a:pt x="55" y="296"/>
                </a:lnTo>
                <a:lnTo>
                  <a:pt x="32" y="369"/>
                </a:lnTo>
                <a:lnTo>
                  <a:pt x="106" y="385"/>
                </a:lnTo>
                <a:lnTo>
                  <a:pt x="122" y="459"/>
                </a:lnTo>
                <a:lnTo>
                  <a:pt x="194" y="436"/>
                </a:lnTo>
                <a:lnTo>
                  <a:pt x="245" y="492"/>
                </a:lnTo>
                <a:lnTo>
                  <a:pt x="296" y="436"/>
                </a:lnTo>
                <a:lnTo>
                  <a:pt x="369" y="459"/>
                </a:lnTo>
                <a:lnTo>
                  <a:pt x="385" y="385"/>
                </a:lnTo>
                <a:lnTo>
                  <a:pt x="459" y="369"/>
                </a:lnTo>
                <a:lnTo>
                  <a:pt x="436" y="296"/>
                </a:lnTo>
                <a:close/>
              </a:path>
            </a:pathLst>
          </a:custGeom>
          <a:solidFill>
            <a:srgbClr val="81C5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62" name="Freeform 161"/>
          <p:cNvSpPr/>
          <p:nvPr/>
        </p:nvSpPr>
        <p:spPr>
          <a:xfrm>
            <a:off x="5443559" y="3319199"/>
            <a:ext cx="178200" cy="1782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6" h="496">
                <a:moveTo>
                  <a:pt x="339" y="209"/>
                </a:moveTo>
                <a:lnTo>
                  <a:pt x="219" y="330"/>
                </a:lnTo>
                <a:lnTo>
                  <a:pt x="156" y="266"/>
                </a:lnTo>
                <a:cubicBezTo>
                  <a:pt x="147" y="259"/>
                  <a:pt x="147" y="246"/>
                  <a:pt x="156" y="237"/>
                </a:cubicBezTo>
                <a:cubicBezTo>
                  <a:pt x="163" y="229"/>
                  <a:pt x="176" y="229"/>
                  <a:pt x="184" y="237"/>
                </a:cubicBezTo>
                <a:lnTo>
                  <a:pt x="219" y="271"/>
                </a:lnTo>
                <a:lnTo>
                  <a:pt x="310" y="179"/>
                </a:lnTo>
                <a:cubicBezTo>
                  <a:pt x="318" y="171"/>
                  <a:pt x="331" y="171"/>
                  <a:pt x="339" y="179"/>
                </a:cubicBezTo>
                <a:cubicBezTo>
                  <a:pt x="347" y="188"/>
                  <a:pt x="347" y="201"/>
                  <a:pt x="339" y="209"/>
                </a:cubicBezTo>
                <a:close/>
                <a:moveTo>
                  <a:pt x="496" y="247"/>
                </a:moveTo>
                <a:lnTo>
                  <a:pt x="439" y="196"/>
                </a:lnTo>
                <a:lnTo>
                  <a:pt x="462" y="124"/>
                </a:lnTo>
                <a:lnTo>
                  <a:pt x="388" y="107"/>
                </a:lnTo>
                <a:lnTo>
                  <a:pt x="371" y="33"/>
                </a:lnTo>
                <a:lnTo>
                  <a:pt x="298" y="56"/>
                </a:lnTo>
                <a:lnTo>
                  <a:pt x="248" y="0"/>
                </a:lnTo>
                <a:lnTo>
                  <a:pt x="196" y="56"/>
                </a:lnTo>
                <a:lnTo>
                  <a:pt x="124" y="33"/>
                </a:lnTo>
                <a:lnTo>
                  <a:pt x="107" y="107"/>
                </a:lnTo>
                <a:lnTo>
                  <a:pt x="33" y="124"/>
                </a:lnTo>
                <a:lnTo>
                  <a:pt x="56" y="196"/>
                </a:lnTo>
                <a:lnTo>
                  <a:pt x="0" y="247"/>
                </a:lnTo>
                <a:lnTo>
                  <a:pt x="56" y="299"/>
                </a:lnTo>
                <a:lnTo>
                  <a:pt x="33" y="371"/>
                </a:lnTo>
                <a:lnTo>
                  <a:pt x="107" y="387"/>
                </a:lnTo>
                <a:lnTo>
                  <a:pt x="124" y="462"/>
                </a:lnTo>
                <a:lnTo>
                  <a:pt x="196" y="440"/>
                </a:lnTo>
                <a:lnTo>
                  <a:pt x="248" y="496"/>
                </a:lnTo>
                <a:lnTo>
                  <a:pt x="298" y="440"/>
                </a:lnTo>
                <a:lnTo>
                  <a:pt x="371" y="462"/>
                </a:lnTo>
                <a:lnTo>
                  <a:pt x="388" y="387"/>
                </a:lnTo>
                <a:lnTo>
                  <a:pt x="462" y="371"/>
                </a:lnTo>
                <a:lnTo>
                  <a:pt x="439" y="299"/>
                </a:lnTo>
                <a:close/>
              </a:path>
            </a:pathLst>
          </a:custGeom>
          <a:solidFill>
            <a:srgbClr val="81C5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7236720" y="3900240"/>
            <a:ext cx="100044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Programming in C++*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7213320" y="3526919"/>
            <a:ext cx="5950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NDG Linux II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4005000" y="2838240"/>
            <a:ext cx="185256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IoT Fundamentals     Connecting Things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4971600" y="2960279"/>
            <a:ext cx="1044719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Big Data and Analytics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4976280" y="3081960"/>
            <a:ext cx="9532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Hackathon Playbook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593640" y="497880"/>
            <a:ext cx="1876680" cy="2563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800">
                <a:solidFill>
                  <a:srgbClr val="38C6F4"/>
                </a:solidFill>
                <a:latin typeface="Arial"/>
                <a:ea typeface="DejaVu Sans" pitchFamily="2"/>
                <a:cs typeface="Arial"/>
              </a:rPr>
              <a:t>Current &amp; Planned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4286520" y="3752280"/>
            <a:ext cx="13402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Programming Essentials in C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7679520" y="1079639"/>
            <a:ext cx="46260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285565"/>
                </a:solidFill>
                <a:latin typeface="Arial"/>
                <a:ea typeface="DejaVu Sans" pitchFamily="2"/>
                <a:cs typeface="Arial"/>
              </a:rPr>
              <a:t>NetRiders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8404200" y="1079639"/>
            <a:ext cx="50976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285565"/>
                </a:solidFill>
                <a:latin typeface="Arial"/>
                <a:ea typeface="DejaVu Sans" pitchFamily="2"/>
                <a:cs typeface="Arial"/>
              </a:rPr>
              <a:t>Internships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794280" y="1018439"/>
            <a:ext cx="439559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285565"/>
                </a:solidFill>
                <a:latin typeface="Arial"/>
                <a:ea typeface="DejaVu Sans" pitchFamily="2"/>
                <a:cs typeface="Arial"/>
              </a:rPr>
              <a:t>Regional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635880" y="1140480"/>
            <a:ext cx="729359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285565"/>
                </a:solidFill>
                <a:latin typeface="Arial"/>
                <a:ea typeface="DejaVu Sans" pitchFamily="2"/>
                <a:cs typeface="Arial"/>
              </a:rPr>
              <a:t>IT Competitions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5773320" y="1079639"/>
            <a:ext cx="54936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285565"/>
                </a:solidFill>
                <a:latin typeface="Arial"/>
                <a:ea typeface="DejaVu Sans" pitchFamily="2"/>
                <a:cs typeface="Arial"/>
              </a:rPr>
              <a:t>Hackathons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4863240" y="1079639"/>
            <a:ext cx="64836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285565"/>
                </a:solidFill>
                <a:latin typeface="Arial"/>
                <a:ea typeface="DejaVu Sans" pitchFamily="2"/>
                <a:cs typeface="Arial"/>
              </a:rPr>
              <a:t>Packet Tracer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3865319" y="1018439"/>
            <a:ext cx="67752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Packet Tracer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3941640" y="1140480"/>
            <a:ext cx="4960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Know How</a:t>
            </a:r>
          </a:p>
        </p:txBody>
      </p:sp>
      <p:sp>
        <p:nvSpPr>
          <p:cNvPr id="178" name="Freeform 177"/>
          <p:cNvSpPr/>
          <p:nvPr/>
        </p:nvSpPr>
        <p:spPr>
          <a:xfrm>
            <a:off x="8869680" y="1663919"/>
            <a:ext cx="176760" cy="1767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2" h="492">
                <a:moveTo>
                  <a:pt x="337" y="209"/>
                </a:moveTo>
                <a:lnTo>
                  <a:pt x="217" y="328"/>
                </a:lnTo>
                <a:lnTo>
                  <a:pt x="154" y="266"/>
                </a:lnTo>
                <a:cubicBezTo>
                  <a:pt x="146" y="258"/>
                  <a:pt x="146" y="245"/>
                  <a:pt x="154" y="237"/>
                </a:cubicBezTo>
                <a:cubicBezTo>
                  <a:pt x="162" y="229"/>
                  <a:pt x="175" y="229"/>
                  <a:pt x="184" y="237"/>
                </a:cubicBezTo>
                <a:lnTo>
                  <a:pt x="217" y="271"/>
                </a:lnTo>
                <a:lnTo>
                  <a:pt x="308" y="179"/>
                </a:lnTo>
                <a:cubicBezTo>
                  <a:pt x="316" y="171"/>
                  <a:pt x="329" y="171"/>
                  <a:pt x="337" y="179"/>
                </a:cubicBezTo>
                <a:cubicBezTo>
                  <a:pt x="345" y="188"/>
                  <a:pt x="345" y="201"/>
                  <a:pt x="337" y="209"/>
                </a:cubicBezTo>
                <a:close/>
                <a:moveTo>
                  <a:pt x="492" y="247"/>
                </a:moveTo>
                <a:lnTo>
                  <a:pt x="436" y="196"/>
                </a:lnTo>
                <a:lnTo>
                  <a:pt x="458" y="124"/>
                </a:lnTo>
                <a:lnTo>
                  <a:pt x="385" y="108"/>
                </a:lnTo>
                <a:lnTo>
                  <a:pt x="369" y="33"/>
                </a:lnTo>
                <a:lnTo>
                  <a:pt x="296" y="57"/>
                </a:lnTo>
                <a:lnTo>
                  <a:pt x="246" y="0"/>
                </a:lnTo>
                <a:lnTo>
                  <a:pt x="195" y="57"/>
                </a:lnTo>
                <a:lnTo>
                  <a:pt x="122" y="33"/>
                </a:lnTo>
                <a:lnTo>
                  <a:pt x="106" y="108"/>
                </a:lnTo>
                <a:lnTo>
                  <a:pt x="32" y="124"/>
                </a:lnTo>
                <a:lnTo>
                  <a:pt x="55" y="196"/>
                </a:lnTo>
                <a:lnTo>
                  <a:pt x="0" y="247"/>
                </a:lnTo>
                <a:lnTo>
                  <a:pt x="55" y="298"/>
                </a:lnTo>
                <a:lnTo>
                  <a:pt x="32" y="370"/>
                </a:lnTo>
                <a:lnTo>
                  <a:pt x="106" y="385"/>
                </a:lnTo>
                <a:lnTo>
                  <a:pt x="122" y="459"/>
                </a:lnTo>
                <a:lnTo>
                  <a:pt x="195" y="437"/>
                </a:lnTo>
                <a:lnTo>
                  <a:pt x="246" y="492"/>
                </a:lnTo>
                <a:lnTo>
                  <a:pt x="296" y="437"/>
                </a:lnTo>
                <a:lnTo>
                  <a:pt x="369" y="459"/>
                </a:lnTo>
                <a:lnTo>
                  <a:pt x="385" y="385"/>
                </a:lnTo>
                <a:lnTo>
                  <a:pt x="458" y="370"/>
                </a:lnTo>
                <a:lnTo>
                  <a:pt x="436" y="298"/>
                </a:lnTo>
                <a:close/>
              </a:path>
            </a:pathLst>
          </a:custGeom>
          <a:solidFill>
            <a:srgbClr val="81C5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79" name="Freeform 178"/>
          <p:cNvSpPr/>
          <p:nvPr/>
        </p:nvSpPr>
        <p:spPr>
          <a:xfrm>
            <a:off x="8875440" y="2000880"/>
            <a:ext cx="178560" cy="1767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7" h="492">
                <a:moveTo>
                  <a:pt x="340" y="208"/>
                </a:moveTo>
                <a:lnTo>
                  <a:pt x="219" y="328"/>
                </a:lnTo>
                <a:lnTo>
                  <a:pt x="156" y="265"/>
                </a:lnTo>
                <a:cubicBezTo>
                  <a:pt x="148" y="257"/>
                  <a:pt x="148" y="245"/>
                  <a:pt x="156" y="237"/>
                </a:cubicBezTo>
                <a:cubicBezTo>
                  <a:pt x="164" y="229"/>
                  <a:pt x="177" y="229"/>
                  <a:pt x="185" y="237"/>
                </a:cubicBezTo>
                <a:lnTo>
                  <a:pt x="219" y="270"/>
                </a:lnTo>
                <a:lnTo>
                  <a:pt x="311" y="179"/>
                </a:lnTo>
                <a:cubicBezTo>
                  <a:pt x="319" y="171"/>
                  <a:pt x="332" y="171"/>
                  <a:pt x="340" y="179"/>
                </a:cubicBezTo>
                <a:cubicBezTo>
                  <a:pt x="349" y="187"/>
                  <a:pt x="349" y="200"/>
                  <a:pt x="340" y="208"/>
                </a:cubicBezTo>
                <a:close/>
                <a:moveTo>
                  <a:pt x="497" y="246"/>
                </a:moveTo>
                <a:lnTo>
                  <a:pt x="440" y="196"/>
                </a:lnTo>
                <a:lnTo>
                  <a:pt x="463" y="124"/>
                </a:lnTo>
                <a:lnTo>
                  <a:pt x="389" y="108"/>
                </a:lnTo>
                <a:lnTo>
                  <a:pt x="373" y="33"/>
                </a:lnTo>
                <a:lnTo>
                  <a:pt x="299" y="56"/>
                </a:lnTo>
                <a:lnTo>
                  <a:pt x="248" y="0"/>
                </a:lnTo>
                <a:lnTo>
                  <a:pt x="197" y="56"/>
                </a:lnTo>
                <a:lnTo>
                  <a:pt x="124" y="33"/>
                </a:lnTo>
                <a:lnTo>
                  <a:pt x="108" y="108"/>
                </a:lnTo>
                <a:lnTo>
                  <a:pt x="33" y="124"/>
                </a:lnTo>
                <a:lnTo>
                  <a:pt x="57" y="196"/>
                </a:lnTo>
                <a:lnTo>
                  <a:pt x="0" y="246"/>
                </a:lnTo>
                <a:lnTo>
                  <a:pt x="57" y="297"/>
                </a:lnTo>
                <a:lnTo>
                  <a:pt x="33" y="369"/>
                </a:lnTo>
                <a:lnTo>
                  <a:pt x="108" y="385"/>
                </a:lnTo>
                <a:lnTo>
                  <a:pt x="124" y="459"/>
                </a:lnTo>
                <a:lnTo>
                  <a:pt x="197" y="436"/>
                </a:lnTo>
                <a:lnTo>
                  <a:pt x="248" y="492"/>
                </a:lnTo>
                <a:lnTo>
                  <a:pt x="299" y="436"/>
                </a:lnTo>
                <a:lnTo>
                  <a:pt x="373" y="459"/>
                </a:lnTo>
                <a:lnTo>
                  <a:pt x="389" y="385"/>
                </a:lnTo>
                <a:lnTo>
                  <a:pt x="463" y="369"/>
                </a:lnTo>
                <a:lnTo>
                  <a:pt x="440" y="297"/>
                </a:lnTo>
                <a:close/>
              </a:path>
            </a:pathLst>
          </a:custGeom>
          <a:solidFill>
            <a:srgbClr val="81C5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80" name="Freeform 179"/>
          <p:cNvSpPr/>
          <p:nvPr/>
        </p:nvSpPr>
        <p:spPr>
          <a:xfrm>
            <a:off x="7863840" y="3491279"/>
            <a:ext cx="178200" cy="1767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6" h="492">
                <a:moveTo>
                  <a:pt x="340" y="208"/>
                </a:moveTo>
                <a:lnTo>
                  <a:pt x="219" y="327"/>
                </a:lnTo>
                <a:lnTo>
                  <a:pt x="155" y="265"/>
                </a:lnTo>
                <a:cubicBezTo>
                  <a:pt x="147" y="257"/>
                  <a:pt x="147" y="244"/>
                  <a:pt x="155" y="236"/>
                </a:cubicBezTo>
                <a:cubicBezTo>
                  <a:pt x="163" y="228"/>
                  <a:pt x="176" y="228"/>
                  <a:pt x="185" y="236"/>
                </a:cubicBezTo>
                <a:lnTo>
                  <a:pt x="219" y="270"/>
                </a:lnTo>
                <a:lnTo>
                  <a:pt x="311" y="178"/>
                </a:lnTo>
                <a:cubicBezTo>
                  <a:pt x="319" y="170"/>
                  <a:pt x="332" y="170"/>
                  <a:pt x="340" y="178"/>
                </a:cubicBezTo>
                <a:cubicBezTo>
                  <a:pt x="348" y="187"/>
                  <a:pt x="348" y="199"/>
                  <a:pt x="340" y="208"/>
                </a:cubicBezTo>
                <a:close/>
                <a:moveTo>
                  <a:pt x="496" y="246"/>
                </a:moveTo>
                <a:lnTo>
                  <a:pt x="439" y="195"/>
                </a:lnTo>
                <a:lnTo>
                  <a:pt x="462" y="123"/>
                </a:lnTo>
                <a:lnTo>
                  <a:pt x="388" y="107"/>
                </a:lnTo>
                <a:lnTo>
                  <a:pt x="372" y="33"/>
                </a:lnTo>
                <a:lnTo>
                  <a:pt x="299" y="56"/>
                </a:lnTo>
                <a:lnTo>
                  <a:pt x="248" y="0"/>
                </a:lnTo>
                <a:lnTo>
                  <a:pt x="197" y="56"/>
                </a:lnTo>
                <a:lnTo>
                  <a:pt x="123" y="33"/>
                </a:lnTo>
                <a:lnTo>
                  <a:pt x="107" y="107"/>
                </a:lnTo>
                <a:lnTo>
                  <a:pt x="32" y="123"/>
                </a:lnTo>
                <a:lnTo>
                  <a:pt x="56" y="195"/>
                </a:lnTo>
                <a:lnTo>
                  <a:pt x="0" y="246"/>
                </a:lnTo>
                <a:lnTo>
                  <a:pt x="56" y="296"/>
                </a:lnTo>
                <a:lnTo>
                  <a:pt x="32" y="369"/>
                </a:lnTo>
                <a:lnTo>
                  <a:pt x="107" y="385"/>
                </a:lnTo>
                <a:lnTo>
                  <a:pt x="123" y="459"/>
                </a:lnTo>
                <a:lnTo>
                  <a:pt x="197" y="436"/>
                </a:lnTo>
                <a:lnTo>
                  <a:pt x="248" y="492"/>
                </a:lnTo>
                <a:lnTo>
                  <a:pt x="299" y="436"/>
                </a:lnTo>
                <a:lnTo>
                  <a:pt x="372" y="459"/>
                </a:lnTo>
                <a:lnTo>
                  <a:pt x="388" y="385"/>
                </a:lnTo>
                <a:lnTo>
                  <a:pt x="462" y="369"/>
                </a:lnTo>
                <a:lnTo>
                  <a:pt x="439" y="296"/>
                </a:lnTo>
                <a:close/>
              </a:path>
            </a:pathLst>
          </a:custGeom>
          <a:solidFill>
            <a:srgbClr val="81C5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233960" y="3880800"/>
            <a:ext cx="1462319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Programming Essentials in C++</a:t>
            </a:r>
          </a:p>
        </p:txBody>
      </p:sp>
      <p:sp>
        <p:nvSpPr>
          <p:cNvPr id="182" name="Freeform 181"/>
          <p:cNvSpPr/>
          <p:nvPr/>
        </p:nvSpPr>
        <p:spPr>
          <a:xfrm>
            <a:off x="3696120" y="2787840"/>
            <a:ext cx="2687040" cy="481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65" h="1339">
                <a:moveTo>
                  <a:pt x="0" y="1339"/>
                </a:moveTo>
                <a:lnTo>
                  <a:pt x="7465" y="1339"/>
                </a:lnTo>
                <a:lnTo>
                  <a:pt x="7465" y="0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9E0B0F"/>
            </a:solidFill>
            <a:prstDash val="solid"/>
            <a:round/>
          </a:ln>
        </p:spPr>
        <p:txBody>
          <a:bodyPr vert="horz" wrap="none" lIns="12600" tIns="12600" rIns="12600" bIns="1260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213320" y="3348000"/>
            <a:ext cx="5662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NDG Linux 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-360"/>
            <a:ext cx="9144000" cy="514367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5401" h="14289">
                <a:moveTo>
                  <a:pt x="0" y="14289"/>
                </a:moveTo>
                <a:lnTo>
                  <a:pt x="25401" y="14289"/>
                </a:lnTo>
                <a:lnTo>
                  <a:pt x="254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86360" y="4782240"/>
            <a:ext cx="8604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D9D9D9"/>
                </a:solidFill>
                <a:latin typeface="Arial"/>
                <a:ea typeface="DejaVu Sans" pitchFamily="2"/>
                <a:cs typeface="Arial"/>
              </a:rPr>
              <a:t>17</a:t>
            </a:r>
          </a:p>
        </p:txBody>
      </p:sp>
      <p:sp>
        <p:nvSpPr>
          <p:cNvPr id="4" name="Freeform 3"/>
          <p:cNvSpPr/>
          <p:nvPr/>
        </p:nvSpPr>
        <p:spPr>
          <a:xfrm>
            <a:off x="604800" y="4835520"/>
            <a:ext cx="13680" cy="59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" h="166">
                <a:moveTo>
                  <a:pt x="0" y="166"/>
                </a:moveTo>
                <a:lnTo>
                  <a:pt x="39" y="166"/>
                </a:lnTo>
                <a:lnTo>
                  <a:pt x="39" y="0"/>
                </a:lnTo>
                <a:lnTo>
                  <a:pt x="0" y="0"/>
                </a:ln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94800" y="4834080"/>
            <a:ext cx="4428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4" h="174">
                <a:moveTo>
                  <a:pt x="124" y="50"/>
                </a:moveTo>
                <a:cubicBezTo>
                  <a:pt x="121" y="50"/>
                  <a:pt x="109" y="40"/>
                  <a:pt x="90" y="40"/>
                </a:cubicBezTo>
                <a:cubicBezTo>
                  <a:pt x="62" y="40"/>
                  <a:pt x="43" y="60"/>
                  <a:pt x="43" y="85"/>
                </a:cubicBezTo>
                <a:cubicBezTo>
                  <a:pt x="43" y="110"/>
                  <a:pt x="60" y="130"/>
                  <a:pt x="90" y="130"/>
                </a:cubicBezTo>
                <a:cubicBezTo>
                  <a:pt x="109" y="130"/>
                  <a:pt x="121" y="123"/>
                  <a:pt x="124" y="123"/>
                </a:cubicBezTo>
                <a:cubicBezTo>
                  <a:pt x="124" y="169"/>
                  <a:pt x="124" y="169"/>
                  <a:pt x="124" y="169"/>
                </a:cubicBezTo>
                <a:cubicBezTo>
                  <a:pt x="119" y="169"/>
                  <a:pt x="104" y="174"/>
                  <a:pt x="85" y="174"/>
                </a:cubicBezTo>
                <a:cubicBezTo>
                  <a:pt x="38" y="174"/>
                  <a:pt x="0" y="140"/>
                  <a:pt x="0" y="85"/>
                </a:cubicBezTo>
                <a:cubicBezTo>
                  <a:pt x="0" y="35"/>
                  <a:pt x="36" y="0"/>
                  <a:pt x="85" y="0"/>
                </a:cubicBezTo>
                <a:cubicBezTo>
                  <a:pt x="104" y="0"/>
                  <a:pt x="119" y="5"/>
                  <a:pt x="124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37840" y="4834080"/>
            <a:ext cx="4572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8" h="174">
                <a:moveTo>
                  <a:pt x="128" y="50"/>
                </a:moveTo>
                <a:cubicBezTo>
                  <a:pt x="125" y="50"/>
                  <a:pt x="113" y="40"/>
                  <a:pt x="90" y="40"/>
                </a:cubicBezTo>
                <a:cubicBezTo>
                  <a:pt x="62" y="40"/>
                  <a:pt x="45" y="60"/>
                  <a:pt x="45" y="85"/>
                </a:cubicBezTo>
                <a:cubicBezTo>
                  <a:pt x="45" y="110"/>
                  <a:pt x="62" y="130"/>
                  <a:pt x="90" y="130"/>
                </a:cubicBezTo>
                <a:cubicBezTo>
                  <a:pt x="110" y="130"/>
                  <a:pt x="125" y="123"/>
                  <a:pt x="128" y="123"/>
                </a:cubicBezTo>
                <a:cubicBezTo>
                  <a:pt x="128" y="169"/>
                  <a:pt x="128" y="169"/>
                  <a:pt x="128" y="169"/>
                </a:cubicBezTo>
                <a:cubicBezTo>
                  <a:pt x="123" y="169"/>
                  <a:pt x="108" y="174"/>
                  <a:pt x="87" y="174"/>
                </a:cubicBezTo>
                <a:cubicBezTo>
                  <a:pt x="40" y="174"/>
                  <a:pt x="0" y="140"/>
                  <a:pt x="0" y="85"/>
                </a:cubicBezTo>
                <a:cubicBezTo>
                  <a:pt x="0" y="35"/>
                  <a:pt x="37" y="0"/>
                  <a:pt x="87" y="0"/>
                </a:cubicBezTo>
                <a:cubicBezTo>
                  <a:pt x="108" y="0"/>
                  <a:pt x="123" y="5"/>
                  <a:pt x="128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55639" y="4834080"/>
            <a:ext cx="6120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1" h="174">
                <a:moveTo>
                  <a:pt x="171" y="85"/>
                </a:moveTo>
                <a:cubicBezTo>
                  <a:pt x="171" y="133"/>
                  <a:pt x="137" y="174"/>
                  <a:pt x="86" y="174"/>
                </a:cubicBezTo>
                <a:cubicBezTo>
                  <a:pt x="35" y="174"/>
                  <a:pt x="0" y="133"/>
                  <a:pt x="0" y="85"/>
                </a:cubicBezTo>
                <a:cubicBezTo>
                  <a:pt x="0" y="37"/>
                  <a:pt x="35" y="0"/>
                  <a:pt x="86" y="0"/>
                </a:cubicBezTo>
                <a:cubicBezTo>
                  <a:pt x="137" y="0"/>
                  <a:pt x="171" y="37"/>
                  <a:pt x="171" y="85"/>
                </a:cubicBezTo>
                <a:close/>
                <a:moveTo>
                  <a:pt x="86" y="42"/>
                </a:moveTo>
                <a:cubicBezTo>
                  <a:pt x="62" y="42"/>
                  <a:pt x="45" y="63"/>
                  <a:pt x="45" y="85"/>
                </a:cubicBezTo>
                <a:cubicBezTo>
                  <a:pt x="45" y="110"/>
                  <a:pt x="62" y="130"/>
                  <a:pt x="86" y="130"/>
                </a:cubicBezTo>
                <a:cubicBezTo>
                  <a:pt x="110" y="130"/>
                  <a:pt x="127" y="110"/>
                  <a:pt x="127" y="85"/>
                </a:cubicBezTo>
                <a:cubicBezTo>
                  <a:pt x="127" y="63"/>
                  <a:pt x="110" y="42"/>
                  <a:pt x="86" y="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38280" y="4834080"/>
            <a:ext cx="4140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6" h="174">
                <a:moveTo>
                  <a:pt x="105" y="40"/>
                </a:moveTo>
                <a:cubicBezTo>
                  <a:pt x="102" y="40"/>
                  <a:pt x="85" y="35"/>
                  <a:pt x="72" y="35"/>
                </a:cubicBezTo>
                <a:cubicBezTo>
                  <a:pt x="55" y="35"/>
                  <a:pt x="45" y="40"/>
                  <a:pt x="45" y="50"/>
                </a:cubicBezTo>
                <a:cubicBezTo>
                  <a:pt x="45" y="60"/>
                  <a:pt x="57" y="63"/>
                  <a:pt x="65" y="65"/>
                </a:cubicBezTo>
                <a:cubicBezTo>
                  <a:pt x="75" y="68"/>
                  <a:pt x="75" y="68"/>
                  <a:pt x="75" y="68"/>
                </a:cubicBezTo>
                <a:cubicBezTo>
                  <a:pt x="102" y="78"/>
                  <a:pt x="116" y="95"/>
                  <a:pt x="116" y="118"/>
                </a:cubicBezTo>
                <a:cubicBezTo>
                  <a:pt x="116" y="159"/>
                  <a:pt x="80" y="174"/>
                  <a:pt x="47" y="174"/>
                </a:cubicBezTo>
                <a:cubicBezTo>
                  <a:pt x="25" y="174"/>
                  <a:pt x="3" y="169"/>
                  <a:pt x="3" y="169"/>
                </a:cubicBezTo>
                <a:cubicBezTo>
                  <a:pt x="3" y="130"/>
                  <a:pt x="3" y="130"/>
                  <a:pt x="3" y="130"/>
                </a:cubicBezTo>
                <a:cubicBezTo>
                  <a:pt x="5" y="130"/>
                  <a:pt x="23" y="135"/>
                  <a:pt x="40" y="135"/>
                </a:cubicBezTo>
                <a:cubicBezTo>
                  <a:pt x="62" y="135"/>
                  <a:pt x="72" y="130"/>
                  <a:pt x="72" y="120"/>
                </a:cubicBezTo>
                <a:cubicBezTo>
                  <a:pt x="72" y="113"/>
                  <a:pt x="62" y="108"/>
                  <a:pt x="52" y="103"/>
                </a:cubicBezTo>
                <a:cubicBezTo>
                  <a:pt x="50" y="103"/>
                  <a:pt x="47" y="103"/>
                  <a:pt x="45" y="100"/>
                </a:cubicBezTo>
                <a:cubicBezTo>
                  <a:pt x="20" y="93"/>
                  <a:pt x="0" y="80"/>
                  <a:pt x="0" y="52"/>
                </a:cubicBezTo>
                <a:cubicBezTo>
                  <a:pt x="0" y="20"/>
                  <a:pt x="25" y="0"/>
                  <a:pt x="62" y="0"/>
                </a:cubicBezTo>
                <a:cubicBezTo>
                  <a:pt x="85" y="0"/>
                  <a:pt x="102" y="5"/>
                  <a:pt x="105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07239" y="4763880"/>
            <a:ext cx="1548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86">
                <a:moveTo>
                  <a:pt x="44" y="20"/>
                </a:moveTo>
                <a:cubicBezTo>
                  <a:pt x="44" y="7"/>
                  <a:pt x="33" y="0"/>
                  <a:pt x="20" y="0"/>
                </a:cubicBezTo>
                <a:cubicBezTo>
                  <a:pt x="10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0" y="86"/>
                  <a:pt x="20" y="86"/>
                </a:cubicBezTo>
                <a:cubicBezTo>
                  <a:pt x="33" y="86"/>
                  <a:pt x="44" y="75"/>
                  <a:pt x="44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4864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3" y="0"/>
                  <a:pt x="20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0" y="141"/>
                </a:cubicBezTo>
                <a:cubicBezTo>
                  <a:pt x="33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89680" y="4714920"/>
            <a:ext cx="15120" cy="94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264">
                <a:moveTo>
                  <a:pt x="43" y="20"/>
                </a:moveTo>
                <a:cubicBezTo>
                  <a:pt x="43" y="10"/>
                  <a:pt x="33" y="0"/>
                  <a:pt x="20" y="0"/>
                </a:cubicBezTo>
                <a:cubicBezTo>
                  <a:pt x="10" y="0"/>
                  <a:pt x="0" y="10"/>
                  <a:pt x="0" y="20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54"/>
                  <a:pt x="10" y="264"/>
                  <a:pt x="20" y="264"/>
                </a:cubicBezTo>
                <a:cubicBezTo>
                  <a:pt x="33" y="264"/>
                  <a:pt x="43" y="254"/>
                  <a:pt x="43" y="2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2928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2" y="0"/>
                  <a:pt x="20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0" y="141"/>
                </a:cubicBezTo>
                <a:cubicBezTo>
                  <a:pt x="32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70320" y="4763880"/>
            <a:ext cx="1548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86">
                <a:moveTo>
                  <a:pt x="44" y="20"/>
                </a:moveTo>
                <a:cubicBezTo>
                  <a:pt x="44" y="7"/>
                  <a:pt x="34" y="0"/>
                  <a:pt x="21" y="0"/>
                </a:cubicBezTo>
                <a:cubicBezTo>
                  <a:pt x="11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1" y="86"/>
                  <a:pt x="21" y="86"/>
                </a:cubicBezTo>
                <a:cubicBezTo>
                  <a:pt x="34" y="86"/>
                  <a:pt x="44" y="75"/>
                  <a:pt x="44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11360" y="4744080"/>
            <a:ext cx="1548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141">
                <a:moveTo>
                  <a:pt x="44" y="19"/>
                </a:moveTo>
                <a:cubicBezTo>
                  <a:pt x="44" y="7"/>
                  <a:pt x="34" y="0"/>
                  <a:pt x="24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4" y="141"/>
                </a:cubicBezTo>
                <a:cubicBezTo>
                  <a:pt x="34" y="141"/>
                  <a:pt x="44" y="131"/>
                  <a:pt x="44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51320" y="4714920"/>
            <a:ext cx="15120" cy="94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264">
                <a:moveTo>
                  <a:pt x="43" y="20"/>
                </a:moveTo>
                <a:cubicBezTo>
                  <a:pt x="43" y="10"/>
                  <a:pt x="32" y="0"/>
                  <a:pt x="22" y="0"/>
                </a:cubicBezTo>
                <a:cubicBezTo>
                  <a:pt x="9" y="0"/>
                  <a:pt x="0" y="10"/>
                  <a:pt x="0" y="20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54"/>
                  <a:pt x="9" y="264"/>
                  <a:pt x="22" y="264"/>
                </a:cubicBezTo>
                <a:cubicBezTo>
                  <a:pt x="32" y="264"/>
                  <a:pt x="43" y="254"/>
                  <a:pt x="43" y="2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9236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3" y="0"/>
                  <a:pt x="23" y="0"/>
                </a:cubicBezTo>
                <a:cubicBezTo>
                  <a:pt x="11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1" y="141"/>
                  <a:pt x="23" y="141"/>
                </a:cubicBezTo>
                <a:cubicBezTo>
                  <a:pt x="33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833399" y="4763880"/>
            <a:ext cx="1512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86">
                <a:moveTo>
                  <a:pt x="43" y="20"/>
                </a:moveTo>
                <a:cubicBezTo>
                  <a:pt x="43" y="7"/>
                  <a:pt x="34" y="0"/>
                  <a:pt x="24" y="0"/>
                </a:cubicBezTo>
                <a:cubicBezTo>
                  <a:pt x="10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0" y="86"/>
                  <a:pt x="24" y="86"/>
                </a:cubicBezTo>
                <a:cubicBezTo>
                  <a:pt x="34" y="86"/>
                  <a:pt x="43" y="75"/>
                  <a:pt x="43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29919" y="4781160"/>
            <a:ext cx="241308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D9D9D9"/>
                </a:solidFill>
                <a:latin typeface="Arial"/>
                <a:ea typeface="DejaVu Sans" pitchFamily="2"/>
                <a:cs typeface="Arial"/>
              </a:rPr>
              <a:t>© 2017 Cisco and/or its affiliates. All rights reserved. Cisco Confidential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60080" y="3772080"/>
            <a:ext cx="1282320" cy="2563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8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1M Students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60080" y="4046759"/>
            <a:ext cx="1536840" cy="2563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8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20K Instructors</a:t>
            </a:r>
          </a:p>
        </p:txBody>
      </p:sp>
      <p:pic>
        <p:nvPicPr>
          <p:cNvPr id="21" nam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040" y="3912120"/>
            <a:ext cx="372960" cy="31068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1360080" y="4321080"/>
            <a:ext cx="1471320" cy="2563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8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9K Academies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69480" y="983519"/>
            <a:ext cx="2565719" cy="2563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800" b="1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New Academies and/or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52800" y="1202760"/>
            <a:ext cx="1992600" cy="2563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800" b="1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New Departments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11960" y="1422000"/>
            <a:ext cx="2489400" cy="2563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800" b="1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at Existing Academies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90360" y="1116360"/>
            <a:ext cx="2264040" cy="2563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800" b="1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Existing Networking</a:t>
            </a:r>
          </a:p>
        </p:txBody>
      </p:sp>
      <p:sp>
        <p:nvSpPr>
          <p:cNvPr id="27" name="Freeform 26"/>
          <p:cNvSpPr/>
          <p:nvPr/>
        </p:nvSpPr>
        <p:spPr>
          <a:xfrm>
            <a:off x="557640" y="207000"/>
            <a:ext cx="8022240" cy="669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2285" h="1860">
                <a:moveTo>
                  <a:pt x="0" y="310"/>
                </a:moveTo>
                <a:cubicBezTo>
                  <a:pt x="0" y="139"/>
                  <a:pt x="139" y="0"/>
                  <a:pt x="310" y="0"/>
                </a:cubicBezTo>
                <a:lnTo>
                  <a:pt x="21975" y="0"/>
                </a:lnTo>
                <a:cubicBezTo>
                  <a:pt x="22147" y="0"/>
                  <a:pt x="22285" y="139"/>
                  <a:pt x="22285" y="310"/>
                </a:cubicBezTo>
                <a:lnTo>
                  <a:pt x="22285" y="1550"/>
                </a:lnTo>
                <a:cubicBezTo>
                  <a:pt x="22285" y="1721"/>
                  <a:pt x="22147" y="1860"/>
                  <a:pt x="21975" y="1860"/>
                </a:cubicBezTo>
                <a:lnTo>
                  <a:pt x="310" y="1860"/>
                </a:lnTo>
                <a:cubicBezTo>
                  <a:pt x="139" y="1860"/>
                  <a:pt x="0" y="1721"/>
                  <a:pt x="0" y="1550"/>
                </a:cubicBez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91839" y="1335240"/>
            <a:ext cx="1204559" cy="2563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800" b="1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Academies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92240" y="3632040"/>
            <a:ext cx="491400" cy="1591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110">
                <a:solidFill>
                  <a:srgbClr val="000000"/>
                </a:solidFill>
                <a:latin typeface="Arial"/>
                <a:ea typeface="DejaVu Sans" pitchFamily="2"/>
                <a:cs typeface="Arial"/>
              </a:rPr>
              <a:t>Energy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06120" y="3799440"/>
            <a:ext cx="829799" cy="1591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110">
                <a:solidFill>
                  <a:srgbClr val="000000"/>
                </a:solidFill>
                <a:latin typeface="Arial"/>
                <a:ea typeface="DejaVu Sans" pitchFamily="2"/>
                <a:cs typeface="Arial"/>
              </a:rPr>
              <a:t>Management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00440" y="1990440"/>
            <a:ext cx="1014119" cy="1591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110">
                <a:solidFill>
                  <a:srgbClr val="000000"/>
                </a:solidFill>
                <a:latin typeface="Arial"/>
                <a:ea typeface="DejaVu Sans" pitchFamily="2"/>
                <a:cs typeface="Arial"/>
              </a:rPr>
              <a:t>Process Control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22120" y="2158200"/>
            <a:ext cx="761040" cy="1591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110">
                <a:solidFill>
                  <a:srgbClr val="000000"/>
                </a:solidFill>
                <a:latin typeface="Arial"/>
                <a:ea typeface="DejaVu Sans" pitchFamily="2"/>
                <a:cs typeface="Arial"/>
              </a:rPr>
              <a:t>Engineering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96640" y="3561120"/>
            <a:ext cx="619560" cy="1591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110">
                <a:solidFill>
                  <a:srgbClr val="000000"/>
                </a:solidFill>
                <a:latin typeface="Arial"/>
                <a:ea typeface="DejaVu Sans" pitchFamily="2"/>
                <a:cs typeface="Arial"/>
              </a:rPr>
              <a:t>Industrial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26080" y="3728880"/>
            <a:ext cx="720000" cy="1591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110">
                <a:solidFill>
                  <a:srgbClr val="000000"/>
                </a:solidFill>
                <a:latin typeface="Arial"/>
                <a:ea typeface="DejaVu Sans" pitchFamily="2"/>
                <a:cs typeface="Arial"/>
              </a:rPr>
              <a:t>Automation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40400" y="4345200"/>
            <a:ext cx="959400" cy="1591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110">
                <a:solidFill>
                  <a:srgbClr val="000000"/>
                </a:solidFill>
                <a:latin typeface="Arial"/>
                <a:ea typeface="DejaVu Sans" pitchFamily="2"/>
                <a:cs typeface="Arial"/>
              </a:rPr>
              <a:t>Transportation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18160" y="4512600"/>
            <a:ext cx="761040" cy="1591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110">
                <a:solidFill>
                  <a:srgbClr val="000000"/>
                </a:solidFill>
                <a:latin typeface="Arial"/>
                <a:ea typeface="DejaVu Sans" pitchFamily="2"/>
                <a:cs typeface="Arial"/>
              </a:rPr>
              <a:t>Engineering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644479" y="3265200"/>
            <a:ext cx="752040" cy="1591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110">
                <a:solidFill>
                  <a:srgbClr val="000000"/>
                </a:solidFill>
                <a:latin typeface="Arial"/>
                <a:ea typeface="DejaVu Sans" pitchFamily="2"/>
                <a:cs typeface="Arial"/>
              </a:rPr>
              <a:t>Information</a:t>
            </a:r>
          </a:p>
        </p:txBody>
      </p:sp>
      <p:pic>
        <p:nvPicPr>
          <p:cNvPr id="38" nam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440" y="1880639"/>
            <a:ext cx="1221840" cy="122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079" y="2462760"/>
            <a:ext cx="1221840" cy="122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8280" y="2674800"/>
            <a:ext cx="755639" cy="75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9280" y="2674800"/>
            <a:ext cx="754199" cy="75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3480" y="3558600"/>
            <a:ext cx="754199" cy="75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3480" y="1831680"/>
            <a:ext cx="754199" cy="75419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Freeform 43"/>
          <p:cNvSpPr/>
          <p:nvPr/>
        </p:nvSpPr>
        <p:spPr>
          <a:xfrm>
            <a:off x="4151880" y="2539080"/>
            <a:ext cx="661680" cy="668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39" h="1858">
                <a:moveTo>
                  <a:pt x="0" y="634"/>
                </a:moveTo>
                <a:lnTo>
                  <a:pt x="626" y="634"/>
                </a:lnTo>
                <a:lnTo>
                  <a:pt x="626" y="0"/>
                </a:lnTo>
                <a:lnTo>
                  <a:pt x="1214" y="0"/>
                </a:lnTo>
                <a:lnTo>
                  <a:pt x="1214" y="634"/>
                </a:lnTo>
                <a:lnTo>
                  <a:pt x="1839" y="634"/>
                </a:lnTo>
                <a:lnTo>
                  <a:pt x="1839" y="1223"/>
                </a:lnTo>
                <a:lnTo>
                  <a:pt x="1214" y="1223"/>
                </a:lnTo>
                <a:lnTo>
                  <a:pt x="1214" y="1858"/>
                </a:lnTo>
                <a:lnTo>
                  <a:pt x="626" y="1858"/>
                </a:lnTo>
                <a:lnTo>
                  <a:pt x="626" y="1223"/>
                </a:lnTo>
                <a:lnTo>
                  <a:pt x="0" y="1223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226440" y="264240"/>
            <a:ext cx="19260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36" h="927">
                <a:moveTo>
                  <a:pt x="0" y="0"/>
                </a:moveTo>
                <a:lnTo>
                  <a:pt x="536" y="0"/>
                </a:lnTo>
                <a:lnTo>
                  <a:pt x="0" y="927"/>
                </a:lnTo>
                <a:close/>
              </a:path>
            </a:pathLst>
          </a:custGeom>
          <a:solidFill>
            <a:srgbClr val="58585B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226440" y="264240"/>
            <a:ext cx="106164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50" h="927">
                <a:moveTo>
                  <a:pt x="0" y="927"/>
                </a:moveTo>
                <a:lnTo>
                  <a:pt x="535" y="0"/>
                </a:lnTo>
                <a:lnTo>
                  <a:pt x="2950" y="0"/>
                </a:lnTo>
                <a:lnTo>
                  <a:pt x="2415" y="927"/>
                </a:lnTo>
                <a:close/>
              </a:path>
            </a:pathLst>
          </a:custGeom>
          <a:solidFill>
            <a:srgbClr val="58585B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1095480" y="264240"/>
            <a:ext cx="4579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73" h="927">
                <a:moveTo>
                  <a:pt x="0" y="927"/>
                </a:moveTo>
                <a:lnTo>
                  <a:pt x="536" y="0"/>
                </a:lnTo>
                <a:lnTo>
                  <a:pt x="1273" y="0"/>
                </a:lnTo>
                <a:lnTo>
                  <a:pt x="738" y="927"/>
                </a:lnTo>
                <a:close/>
              </a:path>
            </a:pathLst>
          </a:custGeom>
          <a:solidFill>
            <a:srgbClr val="58585B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136080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58595C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1393919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57595D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142704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57595D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1460519" y="264240"/>
            <a:ext cx="22536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" h="927">
                <a:moveTo>
                  <a:pt x="0" y="927"/>
                </a:moveTo>
                <a:lnTo>
                  <a:pt x="535" y="0"/>
                </a:lnTo>
                <a:lnTo>
                  <a:pt x="627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575A5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149364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4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575A5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152676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565B5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155988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565B6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159300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565B6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1626119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565C61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165924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4" y="927"/>
                </a:lnTo>
                <a:close/>
              </a:path>
            </a:pathLst>
          </a:custGeom>
          <a:solidFill>
            <a:srgbClr val="565C6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8" name="Freeform 57"/>
          <p:cNvSpPr/>
          <p:nvPr/>
        </p:nvSpPr>
        <p:spPr>
          <a:xfrm>
            <a:off x="1692720" y="264240"/>
            <a:ext cx="22536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" h="927">
                <a:moveTo>
                  <a:pt x="0" y="927"/>
                </a:moveTo>
                <a:lnTo>
                  <a:pt x="534" y="0"/>
                </a:lnTo>
                <a:lnTo>
                  <a:pt x="627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555C6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1725839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5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555D63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175896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555D63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1" name="Freeform 60"/>
          <p:cNvSpPr/>
          <p:nvPr/>
        </p:nvSpPr>
        <p:spPr>
          <a:xfrm>
            <a:off x="179208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555D6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182520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545E65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1858319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545E65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1891439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4" y="927"/>
                </a:lnTo>
                <a:close/>
              </a:path>
            </a:pathLst>
          </a:custGeom>
          <a:solidFill>
            <a:srgbClr val="545F66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1924919" y="264240"/>
            <a:ext cx="22536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" h="927">
                <a:moveTo>
                  <a:pt x="0" y="927"/>
                </a:moveTo>
                <a:lnTo>
                  <a:pt x="534" y="0"/>
                </a:lnTo>
                <a:lnTo>
                  <a:pt x="627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545F66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1958040" y="264240"/>
            <a:ext cx="22536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" h="927">
                <a:moveTo>
                  <a:pt x="0" y="927"/>
                </a:moveTo>
                <a:lnTo>
                  <a:pt x="535" y="0"/>
                </a:lnTo>
                <a:lnTo>
                  <a:pt x="627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545F67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199116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5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536068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2024279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536068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205740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5360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2090519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53616A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212364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4" y="927"/>
                </a:lnTo>
                <a:close/>
              </a:path>
            </a:pathLst>
          </a:custGeom>
          <a:solidFill>
            <a:srgbClr val="53616A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2157120" y="264240"/>
            <a:ext cx="22536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" h="927">
                <a:moveTo>
                  <a:pt x="0" y="927"/>
                </a:moveTo>
                <a:lnTo>
                  <a:pt x="534" y="0"/>
                </a:lnTo>
                <a:lnTo>
                  <a:pt x="627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52616B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190240" y="264240"/>
            <a:ext cx="22536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" h="927">
                <a:moveTo>
                  <a:pt x="0" y="927"/>
                </a:moveTo>
                <a:lnTo>
                  <a:pt x="535" y="0"/>
                </a:lnTo>
                <a:lnTo>
                  <a:pt x="627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52626B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222336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5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52626C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5" name="Freeform 74"/>
          <p:cNvSpPr/>
          <p:nvPr/>
        </p:nvSpPr>
        <p:spPr>
          <a:xfrm>
            <a:off x="225648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52636D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6" name="Freeform 75"/>
          <p:cNvSpPr/>
          <p:nvPr/>
        </p:nvSpPr>
        <p:spPr>
          <a:xfrm>
            <a:off x="228960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51636D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232272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51636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235584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4" y="927"/>
                </a:lnTo>
                <a:close/>
              </a:path>
            </a:pathLst>
          </a:custGeom>
          <a:solidFill>
            <a:srgbClr val="51646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2389320" y="264240"/>
            <a:ext cx="22536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" h="927">
                <a:moveTo>
                  <a:pt x="0" y="927"/>
                </a:moveTo>
                <a:lnTo>
                  <a:pt x="534" y="0"/>
                </a:lnTo>
                <a:lnTo>
                  <a:pt x="627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51646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0" name="Freeform 79"/>
          <p:cNvSpPr/>
          <p:nvPr/>
        </p:nvSpPr>
        <p:spPr>
          <a:xfrm>
            <a:off x="2422440" y="264240"/>
            <a:ext cx="22536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" h="927">
                <a:moveTo>
                  <a:pt x="0" y="927"/>
                </a:moveTo>
                <a:lnTo>
                  <a:pt x="535" y="0"/>
                </a:lnTo>
                <a:lnTo>
                  <a:pt x="627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51647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245556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5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50657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248868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506571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3" name="Freeform 82"/>
          <p:cNvSpPr/>
          <p:nvPr/>
        </p:nvSpPr>
        <p:spPr>
          <a:xfrm>
            <a:off x="252180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506571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4" name="Freeform 83"/>
          <p:cNvSpPr/>
          <p:nvPr/>
        </p:nvSpPr>
        <p:spPr>
          <a:xfrm>
            <a:off x="255492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50667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5" name="Freeform 84"/>
          <p:cNvSpPr/>
          <p:nvPr/>
        </p:nvSpPr>
        <p:spPr>
          <a:xfrm>
            <a:off x="258804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4" y="927"/>
                </a:lnTo>
                <a:close/>
              </a:path>
            </a:pathLst>
          </a:custGeom>
          <a:solidFill>
            <a:srgbClr val="4F6673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6" name="Freeform 85"/>
          <p:cNvSpPr/>
          <p:nvPr/>
        </p:nvSpPr>
        <p:spPr>
          <a:xfrm>
            <a:off x="2621520" y="264240"/>
            <a:ext cx="22536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" h="927">
                <a:moveTo>
                  <a:pt x="0" y="927"/>
                </a:moveTo>
                <a:lnTo>
                  <a:pt x="534" y="0"/>
                </a:lnTo>
                <a:lnTo>
                  <a:pt x="627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F6673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2654640" y="264240"/>
            <a:ext cx="22536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" h="927">
                <a:moveTo>
                  <a:pt x="0" y="927"/>
                </a:moveTo>
                <a:lnTo>
                  <a:pt x="535" y="0"/>
                </a:lnTo>
                <a:lnTo>
                  <a:pt x="627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F677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268776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5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F677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272088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F6875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275400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E6876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278712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4E6876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2" name="Freeform 91"/>
          <p:cNvSpPr/>
          <p:nvPr/>
        </p:nvSpPr>
        <p:spPr>
          <a:xfrm>
            <a:off x="282024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5" y="0"/>
                </a:lnTo>
                <a:lnTo>
                  <a:pt x="628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4E6977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2853720" y="264240"/>
            <a:ext cx="22536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" h="927">
                <a:moveTo>
                  <a:pt x="0" y="927"/>
                </a:moveTo>
                <a:lnTo>
                  <a:pt x="535" y="0"/>
                </a:lnTo>
                <a:lnTo>
                  <a:pt x="627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E6977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4" name="Freeform 93"/>
          <p:cNvSpPr/>
          <p:nvPr/>
        </p:nvSpPr>
        <p:spPr>
          <a:xfrm>
            <a:off x="2886840" y="264240"/>
            <a:ext cx="22536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" h="927">
                <a:moveTo>
                  <a:pt x="0" y="927"/>
                </a:moveTo>
                <a:lnTo>
                  <a:pt x="535" y="0"/>
                </a:lnTo>
                <a:lnTo>
                  <a:pt x="627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D6978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5" name="Freeform 94"/>
          <p:cNvSpPr/>
          <p:nvPr/>
        </p:nvSpPr>
        <p:spPr>
          <a:xfrm>
            <a:off x="2919959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5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D6A7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6" name="Freeform 95"/>
          <p:cNvSpPr/>
          <p:nvPr/>
        </p:nvSpPr>
        <p:spPr>
          <a:xfrm>
            <a:off x="295308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D6A7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7" name="Freeform 96"/>
          <p:cNvSpPr/>
          <p:nvPr/>
        </p:nvSpPr>
        <p:spPr>
          <a:xfrm>
            <a:off x="298620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D6A7A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8" name="Freeform 97"/>
          <p:cNvSpPr/>
          <p:nvPr/>
        </p:nvSpPr>
        <p:spPr>
          <a:xfrm>
            <a:off x="301932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4D6B7B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9" name="Freeform 98"/>
          <p:cNvSpPr/>
          <p:nvPr/>
        </p:nvSpPr>
        <p:spPr>
          <a:xfrm>
            <a:off x="305244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5" y="0"/>
                </a:lnTo>
                <a:lnTo>
                  <a:pt x="628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4C6B7B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0" name="Freeform 99"/>
          <p:cNvSpPr/>
          <p:nvPr/>
        </p:nvSpPr>
        <p:spPr>
          <a:xfrm>
            <a:off x="3085920" y="264240"/>
            <a:ext cx="22536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" h="927">
                <a:moveTo>
                  <a:pt x="0" y="927"/>
                </a:moveTo>
                <a:lnTo>
                  <a:pt x="535" y="0"/>
                </a:lnTo>
                <a:lnTo>
                  <a:pt x="627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C6C7C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1" name="Freeform 100"/>
          <p:cNvSpPr/>
          <p:nvPr/>
        </p:nvSpPr>
        <p:spPr>
          <a:xfrm>
            <a:off x="3119040" y="264240"/>
            <a:ext cx="22536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" h="927">
                <a:moveTo>
                  <a:pt x="0" y="927"/>
                </a:moveTo>
                <a:lnTo>
                  <a:pt x="535" y="0"/>
                </a:lnTo>
                <a:lnTo>
                  <a:pt x="627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C6C7C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2" name="Freeform 101"/>
          <p:cNvSpPr/>
          <p:nvPr/>
        </p:nvSpPr>
        <p:spPr>
          <a:xfrm>
            <a:off x="315216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5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C6C7D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3" name="Freeform 102"/>
          <p:cNvSpPr/>
          <p:nvPr/>
        </p:nvSpPr>
        <p:spPr>
          <a:xfrm>
            <a:off x="3185279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B6D7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4" name="Freeform 103"/>
          <p:cNvSpPr/>
          <p:nvPr/>
        </p:nvSpPr>
        <p:spPr>
          <a:xfrm>
            <a:off x="321840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B6D7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5" name="Freeform 104"/>
          <p:cNvSpPr/>
          <p:nvPr/>
        </p:nvSpPr>
        <p:spPr>
          <a:xfrm>
            <a:off x="325152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4B6D7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6" name="Freeform 105"/>
          <p:cNvSpPr/>
          <p:nvPr/>
        </p:nvSpPr>
        <p:spPr>
          <a:xfrm>
            <a:off x="3284639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5" y="0"/>
                </a:lnTo>
                <a:lnTo>
                  <a:pt x="628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4B6E7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7" name="Freeform 106"/>
          <p:cNvSpPr/>
          <p:nvPr/>
        </p:nvSpPr>
        <p:spPr>
          <a:xfrm>
            <a:off x="3318119" y="264240"/>
            <a:ext cx="22536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" h="927">
                <a:moveTo>
                  <a:pt x="0" y="927"/>
                </a:moveTo>
                <a:lnTo>
                  <a:pt x="535" y="0"/>
                </a:lnTo>
                <a:lnTo>
                  <a:pt x="627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B6E8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8" name="Freeform 107"/>
          <p:cNvSpPr/>
          <p:nvPr/>
        </p:nvSpPr>
        <p:spPr>
          <a:xfrm>
            <a:off x="3351240" y="264240"/>
            <a:ext cx="22536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" h="927">
                <a:moveTo>
                  <a:pt x="0" y="927"/>
                </a:moveTo>
                <a:lnTo>
                  <a:pt x="535" y="0"/>
                </a:lnTo>
                <a:lnTo>
                  <a:pt x="627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A6E81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9" name="Freeform 108"/>
          <p:cNvSpPr/>
          <p:nvPr/>
        </p:nvSpPr>
        <p:spPr>
          <a:xfrm>
            <a:off x="338436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5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A6F81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0" name="Freeform 109"/>
          <p:cNvSpPr/>
          <p:nvPr/>
        </p:nvSpPr>
        <p:spPr>
          <a:xfrm>
            <a:off x="341748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A6F8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345060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A708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2" name="Freeform 111"/>
          <p:cNvSpPr/>
          <p:nvPr/>
        </p:nvSpPr>
        <p:spPr>
          <a:xfrm>
            <a:off x="348372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497083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3" name="Freeform 112"/>
          <p:cNvSpPr/>
          <p:nvPr/>
        </p:nvSpPr>
        <p:spPr>
          <a:xfrm>
            <a:off x="351684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5" y="0"/>
                </a:lnTo>
                <a:lnTo>
                  <a:pt x="628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49708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4" name="Freeform 113"/>
          <p:cNvSpPr/>
          <p:nvPr/>
        </p:nvSpPr>
        <p:spPr>
          <a:xfrm>
            <a:off x="3550320" y="264240"/>
            <a:ext cx="22536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" h="927">
                <a:moveTo>
                  <a:pt x="0" y="927"/>
                </a:moveTo>
                <a:lnTo>
                  <a:pt x="535" y="0"/>
                </a:lnTo>
                <a:lnTo>
                  <a:pt x="627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9718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5" name="Freeform 114"/>
          <p:cNvSpPr/>
          <p:nvPr/>
        </p:nvSpPr>
        <p:spPr>
          <a:xfrm>
            <a:off x="3583440" y="264240"/>
            <a:ext cx="22536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" h="927">
                <a:moveTo>
                  <a:pt x="0" y="927"/>
                </a:moveTo>
                <a:lnTo>
                  <a:pt x="535" y="0"/>
                </a:lnTo>
                <a:lnTo>
                  <a:pt x="627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97185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6" name="Freeform 115"/>
          <p:cNvSpPr/>
          <p:nvPr/>
        </p:nvSpPr>
        <p:spPr>
          <a:xfrm>
            <a:off x="361656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5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97185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7" name="Freeform 116"/>
          <p:cNvSpPr/>
          <p:nvPr/>
        </p:nvSpPr>
        <p:spPr>
          <a:xfrm>
            <a:off x="3649679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87286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8" name="Freeform 117"/>
          <p:cNvSpPr/>
          <p:nvPr/>
        </p:nvSpPr>
        <p:spPr>
          <a:xfrm>
            <a:off x="3682799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87287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9" name="Freeform 118"/>
          <p:cNvSpPr/>
          <p:nvPr/>
        </p:nvSpPr>
        <p:spPr>
          <a:xfrm>
            <a:off x="371592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487287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20" name="Freeform 119"/>
          <p:cNvSpPr/>
          <p:nvPr/>
        </p:nvSpPr>
        <p:spPr>
          <a:xfrm>
            <a:off x="374904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5" y="0"/>
                </a:lnTo>
                <a:lnTo>
                  <a:pt x="628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487388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21" name="Freeform 120"/>
          <p:cNvSpPr/>
          <p:nvPr/>
        </p:nvSpPr>
        <p:spPr>
          <a:xfrm>
            <a:off x="3782520" y="264240"/>
            <a:ext cx="22536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" h="927">
                <a:moveTo>
                  <a:pt x="0" y="927"/>
                </a:moveTo>
                <a:lnTo>
                  <a:pt x="535" y="0"/>
                </a:lnTo>
                <a:lnTo>
                  <a:pt x="627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77388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22" name="Freeform 121"/>
          <p:cNvSpPr/>
          <p:nvPr/>
        </p:nvSpPr>
        <p:spPr>
          <a:xfrm>
            <a:off x="3815640" y="264240"/>
            <a:ext cx="22536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" h="927">
                <a:moveTo>
                  <a:pt x="0" y="927"/>
                </a:moveTo>
                <a:lnTo>
                  <a:pt x="535" y="0"/>
                </a:lnTo>
                <a:lnTo>
                  <a:pt x="627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7748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23" name="Freeform 122"/>
          <p:cNvSpPr/>
          <p:nvPr/>
        </p:nvSpPr>
        <p:spPr>
          <a:xfrm>
            <a:off x="3848759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5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7748A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24" name="Freeform 123"/>
          <p:cNvSpPr/>
          <p:nvPr/>
        </p:nvSpPr>
        <p:spPr>
          <a:xfrm>
            <a:off x="388188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7748A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25" name="Freeform 124"/>
          <p:cNvSpPr/>
          <p:nvPr/>
        </p:nvSpPr>
        <p:spPr>
          <a:xfrm>
            <a:off x="391500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47758B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26" name="Freeform 125"/>
          <p:cNvSpPr/>
          <p:nvPr/>
        </p:nvSpPr>
        <p:spPr>
          <a:xfrm>
            <a:off x="394812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5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6758C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27" name="Freeform 126"/>
          <p:cNvSpPr/>
          <p:nvPr/>
        </p:nvSpPr>
        <p:spPr>
          <a:xfrm>
            <a:off x="398124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46758C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28" name="Freeform 127"/>
          <p:cNvSpPr/>
          <p:nvPr/>
        </p:nvSpPr>
        <p:spPr>
          <a:xfrm>
            <a:off x="4014720" y="264240"/>
            <a:ext cx="22536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" h="927">
                <a:moveTo>
                  <a:pt x="0" y="927"/>
                </a:moveTo>
                <a:lnTo>
                  <a:pt x="535" y="0"/>
                </a:lnTo>
                <a:lnTo>
                  <a:pt x="627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6768D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29" name="Freeform 128"/>
          <p:cNvSpPr/>
          <p:nvPr/>
        </p:nvSpPr>
        <p:spPr>
          <a:xfrm>
            <a:off x="4047839" y="264240"/>
            <a:ext cx="22536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" h="927">
                <a:moveTo>
                  <a:pt x="0" y="927"/>
                </a:moveTo>
                <a:lnTo>
                  <a:pt x="535" y="0"/>
                </a:lnTo>
                <a:lnTo>
                  <a:pt x="627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6768D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30" name="Freeform 129"/>
          <p:cNvSpPr/>
          <p:nvPr/>
        </p:nvSpPr>
        <p:spPr>
          <a:xfrm>
            <a:off x="408096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5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5768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31" name="Freeform 130"/>
          <p:cNvSpPr/>
          <p:nvPr/>
        </p:nvSpPr>
        <p:spPr>
          <a:xfrm>
            <a:off x="4114079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5778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32" name="Freeform 131"/>
          <p:cNvSpPr/>
          <p:nvPr/>
        </p:nvSpPr>
        <p:spPr>
          <a:xfrm>
            <a:off x="414720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45778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33" name="Freeform 132"/>
          <p:cNvSpPr/>
          <p:nvPr/>
        </p:nvSpPr>
        <p:spPr>
          <a:xfrm>
            <a:off x="418032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5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5789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34" name="Freeform 133"/>
          <p:cNvSpPr/>
          <p:nvPr/>
        </p:nvSpPr>
        <p:spPr>
          <a:xfrm>
            <a:off x="421344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45789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35" name="Freeform 134"/>
          <p:cNvSpPr/>
          <p:nvPr/>
        </p:nvSpPr>
        <p:spPr>
          <a:xfrm>
            <a:off x="4246920" y="264240"/>
            <a:ext cx="22536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" h="927">
                <a:moveTo>
                  <a:pt x="0" y="927"/>
                </a:moveTo>
                <a:lnTo>
                  <a:pt x="535" y="0"/>
                </a:lnTo>
                <a:lnTo>
                  <a:pt x="627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47891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36" name="Freeform 135"/>
          <p:cNvSpPr/>
          <p:nvPr/>
        </p:nvSpPr>
        <p:spPr>
          <a:xfrm>
            <a:off x="4280040" y="264240"/>
            <a:ext cx="22536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" h="927">
                <a:moveTo>
                  <a:pt x="0" y="927"/>
                </a:moveTo>
                <a:lnTo>
                  <a:pt x="535" y="0"/>
                </a:lnTo>
                <a:lnTo>
                  <a:pt x="627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4799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37" name="Freeform 136"/>
          <p:cNvSpPr/>
          <p:nvPr/>
        </p:nvSpPr>
        <p:spPr>
          <a:xfrm>
            <a:off x="431316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5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4799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38" name="Freeform 137"/>
          <p:cNvSpPr/>
          <p:nvPr/>
        </p:nvSpPr>
        <p:spPr>
          <a:xfrm>
            <a:off x="434628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47993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39" name="Freeform 138"/>
          <p:cNvSpPr/>
          <p:nvPr/>
        </p:nvSpPr>
        <p:spPr>
          <a:xfrm>
            <a:off x="437940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437A93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40" name="Freeform 139"/>
          <p:cNvSpPr/>
          <p:nvPr/>
        </p:nvSpPr>
        <p:spPr>
          <a:xfrm>
            <a:off x="441252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5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37A9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41" name="Freeform 140"/>
          <p:cNvSpPr/>
          <p:nvPr/>
        </p:nvSpPr>
        <p:spPr>
          <a:xfrm>
            <a:off x="444564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437A95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42" name="Freeform 141"/>
          <p:cNvSpPr/>
          <p:nvPr/>
        </p:nvSpPr>
        <p:spPr>
          <a:xfrm>
            <a:off x="4479120" y="264240"/>
            <a:ext cx="22536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" h="927">
                <a:moveTo>
                  <a:pt x="0" y="927"/>
                </a:moveTo>
                <a:lnTo>
                  <a:pt x="535" y="0"/>
                </a:lnTo>
                <a:lnTo>
                  <a:pt x="627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37B95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43" name="Freeform 142"/>
          <p:cNvSpPr/>
          <p:nvPr/>
        </p:nvSpPr>
        <p:spPr>
          <a:xfrm>
            <a:off x="4512240" y="264240"/>
            <a:ext cx="22536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" h="927">
                <a:moveTo>
                  <a:pt x="0" y="927"/>
                </a:moveTo>
                <a:lnTo>
                  <a:pt x="535" y="0"/>
                </a:lnTo>
                <a:lnTo>
                  <a:pt x="627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37B96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44" name="Freeform 143"/>
          <p:cNvSpPr/>
          <p:nvPr/>
        </p:nvSpPr>
        <p:spPr>
          <a:xfrm>
            <a:off x="454536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5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27C96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45" name="Freeform 144"/>
          <p:cNvSpPr/>
          <p:nvPr/>
        </p:nvSpPr>
        <p:spPr>
          <a:xfrm>
            <a:off x="4578479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27C97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46" name="Freeform 145"/>
          <p:cNvSpPr/>
          <p:nvPr/>
        </p:nvSpPr>
        <p:spPr>
          <a:xfrm>
            <a:off x="461160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427C98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47" name="Freeform 146"/>
          <p:cNvSpPr/>
          <p:nvPr/>
        </p:nvSpPr>
        <p:spPr>
          <a:xfrm>
            <a:off x="464472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5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27D98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48" name="Freeform 147"/>
          <p:cNvSpPr/>
          <p:nvPr/>
        </p:nvSpPr>
        <p:spPr>
          <a:xfrm>
            <a:off x="467784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427D9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49" name="Freeform 148"/>
          <p:cNvSpPr/>
          <p:nvPr/>
        </p:nvSpPr>
        <p:spPr>
          <a:xfrm>
            <a:off x="4711320" y="264240"/>
            <a:ext cx="22536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" h="927">
                <a:moveTo>
                  <a:pt x="0" y="927"/>
                </a:moveTo>
                <a:lnTo>
                  <a:pt x="535" y="0"/>
                </a:lnTo>
                <a:lnTo>
                  <a:pt x="627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17D9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50" name="Freeform 149"/>
          <p:cNvSpPr/>
          <p:nvPr/>
        </p:nvSpPr>
        <p:spPr>
          <a:xfrm>
            <a:off x="4744440" y="264240"/>
            <a:ext cx="22536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" h="927">
                <a:moveTo>
                  <a:pt x="0" y="927"/>
                </a:moveTo>
                <a:lnTo>
                  <a:pt x="535" y="0"/>
                </a:lnTo>
                <a:lnTo>
                  <a:pt x="627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17E9A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51" name="Freeform 150"/>
          <p:cNvSpPr/>
          <p:nvPr/>
        </p:nvSpPr>
        <p:spPr>
          <a:xfrm>
            <a:off x="477756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5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17E9B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52" name="Freeform 151"/>
          <p:cNvSpPr/>
          <p:nvPr/>
        </p:nvSpPr>
        <p:spPr>
          <a:xfrm>
            <a:off x="481068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17E9B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53" name="Freeform 152"/>
          <p:cNvSpPr/>
          <p:nvPr/>
        </p:nvSpPr>
        <p:spPr>
          <a:xfrm>
            <a:off x="484380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407F9C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54" name="Freeform 153"/>
          <p:cNvSpPr/>
          <p:nvPr/>
        </p:nvSpPr>
        <p:spPr>
          <a:xfrm>
            <a:off x="487692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5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07F9D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55" name="Freeform 154"/>
          <p:cNvSpPr/>
          <p:nvPr/>
        </p:nvSpPr>
        <p:spPr>
          <a:xfrm>
            <a:off x="491004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40809D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56" name="Freeform 155"/>
          <p:cNvSpPr/>
          <p:nvPr/>
        </p:nvSpPr>
        <p:spPr>
          <a:xfrm>
            <a:off x="4943520" y="264240"/>
            <a:ext cx="22536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" h="927">
                <a:moveTo>
                  <a:pt x="0" y="927"/>
                </a:moveTo>
                <a:lnTo>
                  <a:pt x="535" y="0"/>
                </a:lnTo>
                <a:lnTo>
                  <a:pt x="627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0809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57" name="Freeform 156"/>
          <p:cNvSpPr/>
          <p:nvPr/>
        </p:nvSpPr>
        <p:spPr>
          <a:xfrm>
            <a:off x="4976640" y="264240"/>
            <a:ext cx="22536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" h="927">
                <a:moveTo>
                  <a:pt x="0" y="927"/>
                </a:moveTo>
                <a:lnTo>
                  <a:pt x="535" y="0"/>
                </a:lnTo>
                <a:lnTo>
                  <a:pt x="627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40809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58" name="Freeform 157"/>
          <p:cNvSpPr/>
          <p:nvPr/>
        </p:nvSpPr>
        <p:spPr>
          <a:xfrm>
            <a:off x="500976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5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F819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59" name="Freeform 158"/>
          <p:cNvSpPr/>
          <p:nvPr/>
        </p:nvSpPr>
        <p:spPr>
          <a:xfrm>
            <a:off x="504288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3F81A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60" name="Freeform 159"/>
          <p:cNvSpPr/>
          <p:nvPr/>
        </p:nvSpPr>
        <p:spPr>
          <a:xfrm>
            <a:off x="507600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5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F81A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61" name="Freeform 160"/>
          <p:cNvSpPr/>
          <p:nvPr/>
        </p:nvSpPr>
        <p:spPr>
          <a:xfrm>
            <a:off x="510912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F82A1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62" name="Freeform 161"/>
          <p:cNvSpPr/>
          <p:nvPr/>
        </p:nvSpPr>
        <p:spPr>
          <a:xfrm>
            <a:off x="514224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3E82A1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63" name="Freeform 162"/>
          <p:cNvSpPr/>
          <p:nvPr/>
        </p:nvSpPr>
        <p:spPr>
          <a:xfrm>
            <a:off x="5175720" y="264240"/>
            <a:ext cx="22536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" h="927">
                <a:moveTo>
                  <a:pt x="0" y="927"/>
                </a:moveTo>
                <a:lnTo>
                  <a:pt x="535" y="0"/>
                </a:lnTo>
                <a:lnTo>
                  <a:pt x="627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E82A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64" name="Freeform 163"/>
          <p:cNvSpPr/>
          <p:nvPr/>
        </p:nvSpPr>
        <p:spPr>
          <a:xfrm>
            <a:off x="5208840" y="264240"/>
            <a:ext cx="22536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" h="927">
                <a:moveTo>
                  <a:pt x="0" y="927"/>
                </a:moveTo>
                <a:lnTo>
                  <a:pt x="535" y="0"/>
                </a:lnTo>
                <a:lnTo>
                  <a:pt x="627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E83A3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65" name="Freeform 164"/>
          <p:cNvSpPr/>
          <p:nvPr/>
        </p:nvSpPr>
        <p:spPr>
          <a:xfrm>
            <a:off x="524196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5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E83A3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66" name="Freeform 165"/>
          <p:cNvSpPr/>
          <p:nvPr/>
        </p:nvSpPr>
        <p:spPr>
          <a:xfrm>
            <a:off x="527508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3E84A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67" name="Freeform 166"/>
          <p:cNvSpPr/>
          <p:nvPr/>
        </p:nvSpPr>
        <p:spPr>
          <a:xfrm>
            <a:off x="530820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5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D84A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68" name="Freeform 167"/>
          <p:cNvSpPr/>
          <p:nvPr/>
        </p:nvSpPr>
        <p:spPr>
          <a:xfrm>
            <a:off x="534132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D84A5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69" name="Freeform 168"/>
          <p:cNvSpPr/>
          <p:nvPr/>
        </p:nvSpPr>
        <p:spPr>
          <a:xfrm>
            <a:off x="537444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3D85A6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70" name="Freeform 169"/>
          <p:cNvSpPr/>
          <p:nvPr/>
        </p:nvSpPr>
        <p:spPr>
          <a:xfrm>
            <a:off x="5407920" y="264240"/>
            <a:ext cx="22536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" h="927">
                <a:moveTo>
                  <a:pt x="0" y="927"/>
                </a:moveTo>
                <a:lnTo>
                  <a:pt x="535" y="0"/>
                </a:lnTo>
                <a:lnTo>
                  <a:pt x="627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D85A6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71" name="Freeform 170"/>
          <p:cNvSpPr/>
          <p:nvPr/>
        </p:nvSpPr>
        <p:spPr>
          <a:xfrm>
            <a:off x="5441040" y="264240"/>
            <a:ext cx="22536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" h="927">
                <a:moveTo>
                  <a:pt x="0" y="927"/>
                </a:moveTo>
                <a:lnTo>
                  <a:pt x="535" y="0"/>
                </a:lnTo>
                <a:lnTo>
                  <a:pt x="627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C85A7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72" name="Freeform 171"/>
          <p:cNvSpPr/>
          <p:nvPr/>
        </p:nvSpPr>
        <p:spPr>
          <a:xfrm>
            <a:off x="547416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5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C86A7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73" name="Freeform 172"/>
          <p:cNvSpPr/>
          <p:nvPr/>
        </p:nvSpPr>
        <p:spPr>
          <a:xfrm>
            <a:off x="5507279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3C86A8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74" name="Freeform 173"/>
          <p:cNvSpPr/>
          <p:nvPr/>
        </p:nvSpPr>
        <p:spPr>
          <a:xfrm>
            <a:off x="554040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5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C86A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75" name="Freeform 174"/>
          <p:cNvSpPr/>
          <p:nvPr/>
        </p:nvSpPr>
        <p:spPr>
          <a:xfrm>
            <a:off x="557352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C87A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76" name="Freeform 175"/>
          <p:cNvSpPr/>
          <p:nvPr/>
        </p:nvSpPr>
        <p:spPr>
          <a:xfrm>
            <a:off x="560664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3B87AA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77" name="Freeform 176"/>
          <p:cNvSpPr/>
          <p:nvPr/>
        </p:nvSpPr>
        <p:spPr>
          <a:xfrm>
            <a:off x="5640120" y="264240"/>
            <a:ext cx="22536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" h="927">
                <a:moveTo>
                  <a:pt x="0" y="927"/>
                </a:moveTo>
                <a:lnTo>
                  <a:pt x="535" y="0"/>
                </a:lnTo>
                <a:lnTo>
                  <a:pt x="627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B88AA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78" name="Freeform 177"/>
          <p:cNvSpPr/>
          <p:nvPr/>
        </p:nvSpPr>
        <p:spPr>
          <a:xfrm>
            <a:off x="5673240" y="264240"/>
            <a:ext cx="22536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" h="927">
                <a:moveTo>
                  <a:pt x="0" y="927"/>
                </a:moveTo>
                <a:lnTo>
                  <a:pt x="535" y="0"/>
                </a:lnTo>
                <a:lnTo>
                  <a:pt x="627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B88AB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79" name="Freeform 178"/>
          <p:cNvSpPr/>
          <p:nvPr/>
        </p:nvSpPr>
        <p:spPr>
          <a:xfrm>
            <a:off x="570636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5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B88AC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80" name="Freeform 179"/>
          <p:cNvSpPr/>
          <p:nvPr/>
        </p:nvSpPr>
        <p:spPr>
          <a:xfrm>
            <a:off x="573948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3A89AC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81" name="Freeform 180"/>
          <p:cNvSpPr/>
          <p:nvPr/>
        </p:nvSpPr>
        <p:spPr>
          <a:xfrm>
            <a:off x="577260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5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A89AD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82" name="Freeform 181"/>
          <p:cNvSpPr/>
          <p:nvPr/>
        </p:nvSpPr>
        <p:spPr>
          <a:xfrm>
            <a:off x="580572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A89A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83" name="Freeform 182"/>
          <p:cNvSpPr/>
          <p:nvPr/>
        </p:nvSpPr>
        <p:spPr>
          <a:xfrm>
            <a:off x="583884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A8AA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84" name="Freeform 183"/>
          <p:cNvSpPr/>
          <p:nvPr/>
        </p:nvSpPr>
        <p:spPr>
          <a:xfrm>
            <a:off x="587196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3A8AA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85" name="Freeform 184"/>
          <p:cNvSpPr/>
          <p:nvPr/>
        </p:nvSpPr>
        <p:spPr>
          <a:xfrm>
            <a:off x="5905440" y="264240"/>
            <a:ext cx="22536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" h="927">
                <a:moveTo>
                  <a:pt x="0" y="927"/>
                </a:moveTo>
                <a:lnTo>
                  <a:pt x="535" y="0"/>
                </a:lnTo>
                <a:lnTo>
                  <a:pt x="627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98AA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86" name="Freeform 185"/>
          <p:cNvSpPr/>
          <p:nvPr/>
        </p:nvSpPr>
        <p:spPr>
          <a:xfrm>
            <a:off x="5938559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5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98BB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87" name="Freeform 186"/>
          <p:cNvSpPr/>
          <p:nvPr/>
        </p:nvSpPr>
        <p:spPr>
          <a:xfrm>
            <a:off x="5971679" y="264240"/>
            <a:ext cx="22608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9" h="927">
                <a:moveTo>
                  <a:pt x="0" y="927"/>
                </a:moveTo>
                <a:lnTo>
                  <a:pt x="536" y="0"/>
                </a:lnTo>
                <a:lnTo>
                  <a:pt x="629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398BB1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88" name="Freeform 187"/>
          <p:cNvSpPr/>
          <p:nvPr/>
        </p:nvSpPr>
        <p:spPr>
          <a:xfrm>
            <a:off x="600480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98CB1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89" name="Freeform 188"/>
          <p:cNvSpPr/>
          <p:nvPr/>
        </p:nvSpPr>
        <p:spPr>
          <a:xfrm>
            <a:off x="6037919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88CB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90" name="Freeform 189"/>
          <p:cNvSpPr/>
          <p:nvPr/>
        </p:nvSpPr>
        <p:spPr>
          <a:xfrm>
            <a:off x="607104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88CB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91" name="Freeform 190"/>
          <p:cNvSpPr/>
          <p:nvPr/>
        </p:nvSpPr>
        <p:spPr>
          <a:xfrm>
            <a:off x="610416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388DB3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92" name="Freeform 191"/>
          <p:cNvSpPr/>
          <p:nvPr/>
        </p:nvSpPr>
        <p:spPr>
          <a:xfrm>
            <a:off x="6137640" y="264240"/>
            <a:ext cx="22536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" h="927">
                <a:moveTo>
                  <a:pt x="0" y="927"/>
                </a:moveTo>
                <a:lnTo>
                  <a:pt x="535" y="0"/>
                </a:lnTo>
                <a:lnTo>
                  <a:pt x="627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88DB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93" name="Freeform 192"/>
          <p:cNvSpPr/>
          <p:nvPr/>
        </p:nvSpPr>
        <p:spPr>
          <a:xfrm>
            <a:off x="617076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5" y="0"/>
                </a:lnTo>
                <a:lnTo>
                  <a:pt x="628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388DB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94" name="Freeform 193"/>
          <p:cNvSpPr/>
          <p:nvPr/>
        </p:nvSpPr>
        <p:spPr>
          <a:xfrm>
            <a:off x="620388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5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78EB5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95" name="Freeform 194"/>
          <p:cNvSpPr/>
          <p:nvPr/>
        </p:nvSpPr>
        <p:spPr>
          <a:xfrm>
            <a:off x="623700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78EB5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96" name="Freeform 195"/>
          <p:cNvSpPr/>
          <p:nvPr/>
        </p:nvSpPr>
        <p:spPr>
          <a:xfrm>
            <a:off x="627012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78EB6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97" name="Freeform 196"/>
          <p:cNvSpPr/>
          <p:nvPr/>
        </p:nvSpPr>
        <p:spPr>
          <a:xfrm>
            <a:off x="630324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78FB7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98" name="Freeform 197"/>
          <p:cNvSpPr/>
          <p:nvPr/>
        </p:nvSpPr>
        <p:spPr>
          <a:xfrm>
            <a:off x="633636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368FB7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99" name="Freeform 198"/>
          <p:cNvSpPr/>
          <p:nvPr/>
        </p:nvSpPr>
        <p:spPr>
          <a:xfrm>
            <a:off x="6369840" y="264240"/>
            <a:ext cx="22536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" h="927">
                <a:moveTo>
                  <a:pt x="0" y="927"/>
                </a:moveTo>
                <a:lnTo>
                  <a:pt x="535" y="0"/>
                </a:lnTo>
                <a:lnTo>
                  <a:pt x="627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690B8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00" name="Freeform 199"/>
          <p:cNvSpPr/>
          <p:nvPr/>
        </p:nvSpPr>
        <p:spPr>
          <a:xfrm>
            <a:off x="6402959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5" y="0"/>
                </a:lnTo>
                <a:lnTo>
                  <a:pt x="628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3690B8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01" name="Freeform 200"/>
          <p:cNvSpPr/>
          <p:nvPr/>
        </p:nvSpPr>
        <p:spPr>
          <a:xfrm>
            <a:off x="643608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5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690B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02" name="Freeform 201"/>
          <p:cNvSpPr/>
          <p:nvPr/>
        </p:nvSpPr>
        <p:spPr>
          <a:xfrm>
            <a:off x="646920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691BA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03" name="Freeform 202"/>
          <p:cNvSpPr/>
          <p:nvPr/>
        </p:nvSpPr>
        <p:spPr>
          <a:xfrm>
            <a:off x="6502319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591BA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04" name="Freeform 203"/>
          <p:cNvSpPr/>
          <p:nvPr/>
        </p:nvSpPr>
        <p:spPr>
          <a:xfrm>
            <a:off x="653544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591BB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05" name="Freeform 204"/>
          <p:cNvSpPr/>
          <p:nvPr/>
        </p:nvSpPr>
        <p:spPr>
          <a:xfrm>
            <a:off x="6568559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3592BB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06" name="Freeform 205"/>
          <p:cNvSpPr/>
          <p:nvPr/>
        </p:nvSpPr>
        <p:spPr>
          <a:xfrm>
            <a:off x="6602040" y="264240"/>
            <a:ext cx="22536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" h="927">
                <a:moveTo>
                  <a:pt x="0" y="927"/>
                </a:moveTo>
                <a:lnTo>
                  <a:pt x="535" y="0"/>
                </a:lnTo>
                <a:lnTo>
                  <a:pt x="627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592BC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07" name="Freeform 206"/>
          <p:cNvSpPr/>
          <p:nvPr/>
        </p:nvSpPr>
        <p:spPr>
          <a:xfrm>
            <a:off x="663516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5" y="0"/>
                </a:lnTo>
                <a:lnTo>
                  <a:pt x="628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3492BD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08" name="Freeform 207"/>
          <p:cNvSpPr/>
          <p:nvPr/>
        </p:nvSpPr>
        <p:spPr>
          <a:xfrm>
            <a:off x="666828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5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493BD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09" name="Freeform 208"/>
          <p:cNvSpPr/>
          <p:nvPr/>
        </p:nvSpPr>
        <p:spPr>
          <a:xfrm>
            <a:off x="670140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493B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10" name="Freeform 209"/>
          <p:cNvSpPr/>
          <p:nvPr/>
        </p:nvSpPr>
        <p:spPr>
          <a:xfrm>
            <a:off x="673452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494B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11" name="Freeform 210"/>
          <p:cNvSpPr/>
          <p:nvPr/>
        </p:nvSpPr>
        <p:spPr>
          <a:xfrm>
            <a:off x="676764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494B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12" name="Freeform 211"/>
          <p:cNvSpPr/>
          <p:nvPr/>
        </p:nvSpPr>
        <p:spPr>
          <a:xfrm>
            <a:off x="680076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3394C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13" name="Freeform 212"/>
          <p:cNvSpPr/>
          <p:nvPr/>
        </p:nvSpPr>
        <p:spPr>
          <a:xfrm>
            <a:off x="6834239" y="264240"/>
            <a:ext cx="22536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" h="927">
                <a:moveTo>
                  <a:pt x="0" y="927"/>
                </a:moveTo>
                <a:lnTo>
                  <a:pt x="535" y="0"/>
                </a:lnTo>
                <a:lnTo>
                  <a:pt x="627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395C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14" name="Freeform 213"/>
          <p:cNvSpPr/>
          <p:nvPr/>
        </p:nvSpPr>
        <p:spPr>
          <a:xfrm>
            <a:off x="686736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5" y="0"/>
                </a:lnTo>
                <a:lnTo>
                  <a:pt x="628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3395C1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15" name="Freeform 214"/>
          <p:cNvSpPr/>
          <p:nvPr/>
        </p:nvSpPr>
        <p:spPr>
          <a:xfrm>
            <a:off x="690048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5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395C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16" name="Freeform 215"/>
          <p:cNvSpPr/>
          <p:nvPr/>
        </p:nvSpPr>
        <p:spPr>
          <a:xfrm>
            <a:off x="6933599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296C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17" name="Freeform 216"/>
          <p:cNvSpPr/>
          <p:nvPr/>
        </p:nvSpPr>
        <p:spPr>
          <a:xfrm>
            <a:off x="696672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296C3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18" name="Freeform 217"/>
          <p:cNvSpPr/>
          <p:nvPr/>
        </p:nvSpPr>
        <p:spPr>
          <a:xfrm>
            <a:off x="699984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296C3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19" name="Freeform 218"/>
          <p:cNvSpPr/>
          <p:nvPr/>
        </p:nvSpPr>
        <p:spPr>
          <a:xfrm>
            <a:off x="703296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3297C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20" name="Freeform 219"/>
          <p:cNvSpPr/>
          <p:nvPr/>
        </p:nvSpPr>
        <p:spPr>
          <a:xfrm>
            <a:off x="7066440" y="264240"/>
            <a:ext cx="22536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" h="927">
                <a:moveTo>
                  <a:pt x="0" y="927"/>
                </a:moveTo>
                <a:lnTo>
                  <a:pt x="535" y="0"/>
                </a:lnTo>
                <a:lnTo>
                  <a:pt x="627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3297C5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21" name="Freeform 220"/>
          <p:cNvSpPr/>
          <p:nvPr/>
        </p:nvSpPr>
        <p:spPr>
          <a:xfrm>
            <a:off x="709956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4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198C5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22" name="Freeform 221"/>
          <p:cNvSpPr/>
          <p:nvPr/>
        </p:nvSpPr>
        <p:spPr>
          <a:xfrm>
            <a:off x="713268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198C6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23" name="Freeform 222"/>
          <p:cNvSpPr/>
          <p:nvPr/>
        </p:nvSpPr>
        <p:spPr>
          <a:xfrm>
            <a:off x="7165799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198C6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24" name="Freeform 223"/>
          <p:cNvSpPr/>
          <p:nvPr/>
        </p:nvSpPr>
        <p:spPr>
          <a:xfrm>
            <a:off x="719892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199C7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25" name="Freeform 224"/>
          <p:cNvSpPr/>
          <p:nvPr/>
        </p:nvSpPr>
        <p:spPr>
          <a:xfrm>
            <a:off x="7232039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199C8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26" name="Freeform 225"/>
          <p:cNvSpPr/>
          <p:nvPr/>
        </p:nvSpPr>
        <p:spPr>
          <a:xfrm>
            <a:off x="726516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3099C8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27" name="Freeform 226"/>
          <p:cNvSpPr/>
          <p:nvPr/>
        </p:nvSpPr>
        <p:spPr>
          <a:xfrm>
            <a:off x="7298640" y="264240"/>
            <a:ext cx="22536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" h="927">
                <a:moveTo>
                  <a:pt x="0" y="927"/>
                </a:moveTo>
                <a:lnTo>
                  <a:pt x="535" y="0"/>
                </a:lnTo>
                <a:lnTo>
                  <a:pt x="627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309AC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28" name="Freeform 227"/>
          <p:cNvSpPr/>
          <p:nvPr/>
        </p:nvSpPr>
        <p:spPr>
          <a:xfrm>
            <a:off x="733176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4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09AC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29" name="Freeform 228"/>
          <p:cNvSpPr/>
          <p:nvPr/>
        </p:nvSpPr>
        <p:spPr>
          <a:xfrm>
            <a:off x="7364879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309ACA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30" name="Freeform 229"/>
          <p:cNvSpPr/>
          <p:nvPr/>
        </p:nvSpPr>
        <p:spPr>
          <a:xfrm>
            <a:off x="739800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2F9BCB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31" name="Freeform 230"/>
          <p:cNvSpPr/>
          <p:nvPr/>
        </p:nvSpPr>
        <p:spPr>
          <a:xfrm>
            <a:off x="743112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2F9BCB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32" name="Freeform 231"/>
          <p:cNvSpPr/>
          <p:nvPr/>
        </p:nvSpPr>
        <p:spPr>
          <a:xfrm>
            <a:off x="746424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2F9CCC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33" name="Freeform 232"/>
          <p:cNvSpPr/>
          <p:nvPr/>
        </p:nvSpPr>
        <p:spPr>
          <a:xfrm>
            <a:off x="749736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2F9CCC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34" name="Freeform 233"/>
          <p:cNvSpPr/>
          <p:nvPr/>
        </p:nvSpPr>
        <p:spPr>
          <a:xfrm>
            <a:off x="7530840" y="264240"/>
            <a:ext cx="22536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" h="927">
                <a:moveTo>
                  <a:pt x="0" y="927"/>
                </a:moveTo>
                <a:lnTo>
                  <a:pt x="535" y="0"/>
                </a:lnTo>
                <a:lnTo>
                  <a:pt x="627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2F9CCD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35" name="Freeform 234"/>
          <p:cNvSpPr/>
          <p:nvPr/>
        </p:nvSpPr>
        <p:spPr>
          <a:xfrm>
            <a:off x="756396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4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2E9DC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36" name="Freeform 235"/>
          <p:cNvSpPr/>
          <p:nvPr/>
        </p:nvSpPr>
        <p:spPr>
          <a:xfrm>
            <a:off x="759708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2E9DC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37" name="Freeform 236"/>
          <p:cNvSpPr/>
          <p:nvPr/>
        </p:nvSpPr>
        <p:spPr>
          <a:xfrm>
            <a:off x="763020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2E9DC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38" name="Freeform 237"/>
          <p:cNvSpPr/>
          <p:nvPr/>
        </p:nvSpPr>
        <p:spPr>
          <a:xfrm>
            <a:off x="766332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2E9EC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39" name="Freeform 238"/>
          <p:cNvSpPr/>
          <p:nvPr/>
        </p:nvSpPr>
        <p:spPr>
          <a:xfrm>
            <a:off x="769644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2D9ED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40" name="Freeform 239"/>
          <p:cNvSpPr/>
          <p:nvPr/>
        </p:nvSpPr>
        <p:spPr>
          <a:xfrm>
            <a:off x="772956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2D9ED1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41" name="Freeform 240"/>
          <p:cNvSpPr/>
          <p:nvPr/>
        </p:nvSpPr>
        <p:spPr>
          <a:xfrm>
            <a:off x="7763040" y="264240"/>
            <a:ext cx="22536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" h="927">
                <a:moveTo>
                  <a:pt x="0" y="927"/>
                </a:moveTo>
                <a:lnTo>
                  <a:pt x="535" y="0"/>
                </a:lnTo>
                <a:lnTo>
                  <a:pt x="627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2D9FD1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42" name="Freeform 241"/>
          <p:cNvSpPr/>
          <p:nvPr/>
        </p:nvSpPr>
        <p:spPr>
          <a:xfrm>
            <a:off x="779616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4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2D9FD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43" name="Freeform 242"/>
          <p:cNvSpPr/>
          <p:nvPr/>
        </p:nvSpPr>
        <p:spPr>
          <a:xfrm>
            <a:off x="7829279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2DA0D3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44" name="Freeform 243"/>
          <p:cNvSpPr/>
          <p:nvPr/>
        </p:nvSpPr>
        <p:spPr>
          <a:xfrm>
            <a:off x="786240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2CA0D3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45" name="Freeform 244"/>
          <p:cNvSpPr/>
          <p:nvPr/>
        </p:nvSpPr>
        <p:spPr>
          <a:xfrm>
            <a:off x="7895519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2CA0D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46" name="Freeform 245"/>
          <p:cNvSpPr/>
          <p:nvPr/>
        </p:nvSpPr>
        <p:spPr>
          <a:xfrm>
            <a:off x="792864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2CA1D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47" name="Freeform 246"/>
          <p:cNvSpPr/>
          <p:nvPr/>
        </p:nvSpPr>
        <p:spPr>
          <a:xfrm>
            <a:off x="796176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2CA1D5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48" name="Freeform 247"/>
          <p:cNvSpPr/>
          <p:nvPr/>
        </p:nvSpPr>
        <p:spPr>
          <a:xfrm>
            <a:off x="7995240" y="264240"/>
            <a:ext cx="22536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" h="927">
                <a:moveTo>
                  <a:pt x="0" y="927"/>
                </a:moveTo>
                <a:lnTo>
                  <a:pt x="535" y="0"/>
                </a:lnTo>
                <a:lnTo>
                  <a:pt x="627" y="0"/>
                </a:lnTo>
                <a:lnTo>
                  <a:pt x="93" y="927"/>
                </a:lnTo>
                <a:close/>
              </a:path>
            </a:pathLst>
          </a:custGeom>
          <a:solidFill>
            <a:srgbClr val="2BA1D6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49" name="Freeform 248"/>
          <p:cNvSpPr/>
          <p:nvPr/>
        </p:nvSpPr>
        <p:spPr>
          <a:xfrm>
            <a:off x="802836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4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2BA2D6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50" name="Freeform 249"/>
          <p:cNvSpPr/>
          <p:nvPr/>
        </p:nvSpPr>
        <p:spPr>
          <a:xfrm>
            <a:off x="806148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2BA2D7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51" name="Freeform 250"/>
          <p:cNvSpPr/>
          <p:nvPr/>
        </p:nvSpPr>
        <p:spPr>
          <a:xfrm>
            <a:off x="8094599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2BA2D7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52" name="Freeform 251"/>
          <p:cNvSpPr/>
          <p:nvPr/>
        </p:nvSpPr>
        <p:spPr>
          <a:xfrm>
            <a:off x="812772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2BA3D8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53" name="Freeform 252"/>
          <p:cNvSpPr/>
          <p:nvPr/>
        </p:nvSpPr>
        <p:spPr>
          <a:xfrm>
            <a:off x="816084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2AA3D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54" name="Freeform 253"/>
          <p:cNvSpPr/>
          <p:nvPr/>
        </p:nvSpPr>
        <p:spPr>
          <a:xfrm>
            <a:off x="819396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4" y="927"/>
                </a:lnTo>
                <a:close/>
              </a:path>
            </a:pathLst>
          </a:custGeom>
          <a:solidFill>
            <a:srgbClr val="2AA4D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55" name="Freeform 254"/>
          <p:cNvSpPr/>
          <p:nvPr/>
        </p:nvSpPr>
        <p:spPr>
          <a:xfrm>
            <a:off x="8227440" y="264240"/>
            <a:ext cx="22536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7" h="927">
                <a:moveTo>
                  <a:pt x="0" y="927"/>
                </a:moveTo>
                <a:lnTo>
                  <a:pt x="534" y="0"/>
                </a:lnTo>
                <a:lnTo>
                  <a:pt x="627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2AA4DA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56" name="Freeform 255"/>
          <p:cNvSpPr/>
          <p:nvPr/>
        </p:nvSpPr>
        <p:spPr>
          <a:xfrm>
            <a:off x="8260559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5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2AA4DA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57" name="Freeform 256"/>
          <p:cNvSpPr/>
          <p:nvPr/>
        </p:nvSpPr>
        <p:spPr>
          <a:xfrm>
            <a:off x="8293680" y="264240"/>
            <a:ext cx="22572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8" h="927">
                <a:moveTo>
                  <a:pt x="0" y="927"/>
                </a:moveTo>
                <a:lnTo>
                  <a:pt x="536" y="0"/>
                </a:lnTo>
                <a:lnTo>
                  <a:pt x="628" y="0"/>
                </a:lnTo>
                <a:lnTo>
                  <a:pt x="92" y="927"/>
                </a:lnTo>
                <a:close/>
              </a:path>
            </a:pathLst>
          </a:custGeom>
          <a:solidFill>
            <a:srgbClr val="29A5DB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58" name="Freeform 257"/>
          <p:cNvSpPr/>
          <p:nvPr/>
        </p:nvSpPr>
        <p:spPr>
          <a:xfrm>
            <a:off x="8326800" y="264240"/>
            <a:ext cx="199080" cy="333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4" h="927">
                <a:moveTo>
                  <a:pt x="0" y="927"/>
                </a:moveTo>
                <a:lnTo>
                  <a:pt x="536" y="0"/>
                </a:lnTo>
                <a:lnTo>
                  <a:pt x="554" y="128"/>
                </a:lnTo>
                <a:lnTo>
                  <a:pt x="92" y="927"/>
                </a:lnTo>
                <a:close/>
              </a:path>
            </a:pathLst>
          </a:custGeom>
          <a:solidFill>
            <a:srgbClr val="29A5DC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59" name="Freeform 258"/>
          <p:cNvSpPr/>
          <p:nvPr/>
        </p:nvSpPr>
        <p:spPr>
          <a:xfrm>
            <a:off x="8359919" y="310320"/>
            <a:ext cx="165960" cy="287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62" h="799">
                <a:moveTo>
                  <a:pt x="0" y="799"/>
                </a:moveTo>
                <a:lnTo>
                  <a:pt x="462" y="0"/>
                </a:lnTo>
                <a:lnTo>
                  <a:pt x="462" y="160"/>
                </a:lnTo>
                <a:lnTo>
                  <a:pt x="93" y="799"/>
                </a:lnTo>
                <a:close/>
              </a:path>
            </a:pathLst>
          </a:custGeom>
          <a:solidFill>
            <a:srgbClr val="29A5DC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60" name="Freeform 259"/>
          <p:cNvSpPr/>
          <p:nvPr/>
        </p:nvSpPr>
        <p:spPr>
          <a:xfrm>
            <a:off x="8393040" y="367920"/>
            <a:ext cx="132840" cy="229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70" h="639">
                <a:moveTo>
                  <a:pt x="0" y="639"/>
                </a:moveTo>
                <a:lnTo>
                  <a:pt x="370" y="0"/>
                </a:lnTo>
                <a:lnTo>
                  <a:pt x="370" y="159"/>
                </a:lnTo>
                <a:lnTo>
                  <a:pt x="93" y="639"/>
                </a:lnTo>
                <a:close/>
              </a:path>
            </a:pathLst>
          </a:custGeom>
          <a:solidFill>
            <a:srgbClr val="29A6DD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61" name="Freeform 260"/>
          <p:cNvSpPr/>
          <p:nvPr/>
        </p:nvSpPr>
        <p:spPr>
          <a:xfrm>
            <a:off x="8426160" y="425160"/>
            <a:ext cx="99720" cy="172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78" h="480">
                <a:moveTo>
                  <a:pt x="0" y="480"/>
                </a:moveTo>
                <a:lnTo>
                  <a:pt x="278" y="0"/>
                </a:lnTo>
                <a:lnTo>
                  <a:pt x="278" y="161"/>
                </a:lnTo>
                <a:lnTo>
                  <a:pt x="93" y="480"/>
                </a:lnTo>
                <a:close/>
              </a:path>
            </a:pathLst>
          </a:custGeom>
          <a:solidFill>
            <a:srgbClr val="29A6DD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62" name="Freeform 261"/>
          <p:cNvSpPr/>
          <p:nvPr/>
        </p:nvSpPr>
        <p:spPr>
          <a:xfrm>
            <a:off x="8459640" y="482760"/>
            <a:ext cx="66240" cy="1148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5" h="320">
                <a:moveTo>
                  <a:pt x="0" y="320"/>
                </a:moveTo>
                <a:lnTo>
                  <a:pt x="185" y="0"/>
                </a:lnTo>
                <a:lnTo>
                  <a:pt x="185" y="160"/>
                </a:lnTo>
                <a:lnTo>
                  <a:pt x="92" y="320"/>
                </a:lnTo>
                <a:close/>
              </a:path>
            </a:pathLst>
          </a:custGeom>
          <a:solidFill>
            <a:srgbClr val="28A6D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63" name="Freeform 262"/>
          <p:cNvSpPr/>
          <p:nvPr/>
        </p:nvSpPr>
        <p:spPr>
          <a:xfrm>
            <a:off x="8492760" y="540000"/>
            <a:ext cx="33120" cy="57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3" h="161">
                <a:moveTo>
                  <a:pt x="0" y="161"/>
                </a:moveTo>
                <a:lnTo>
                  <a:pt x="93" y="0"/>
                </a:lnTo>
                <a:lnTo>
                  <a:pt x="93" y="161"/>
                </a:lnTo>
                <a:close/>
              </a:path>
            </a:pathLst>
          </a:custGeom>
          <a:solidFill>
            <a:srgbClr val="28A7D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64" name="Freeform 263"/>
          <p:cNvSpPr/>
          <p:nvPr/>
        </p:nvSpPr>
        <p:spPr>
          <a:xfrm>
            <a:off x="3896640" y="2576519"/>
            <a:ext cx="519840" cy="535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45" h="1489">
                <a:moveTo>
                  <a:pt x="0" y="513"/>
                </a:moveTo>
                <a:lnTo>
                  <a:pt x="491" y="513"/>
                </a:lnTo>
                <a:lnTo>
                  <a:pt x="491" y="0"/>
                </a:lnTo>
                <a:lnTo>
                  <a:pt x="953" y="0"/>
                </a:lnTo>
                <a:lnTo>
                  <a:pt x="953" y="513"/>
                </a:lnTo>
                <a:lnTo>
                  <a:pt x="1445" y="513"/>
                </a:lnTo>
                <a:lnTo>
                  <a:pt x="1445" y="975"/>
                </a:lnTo>
                <a:lnTo>
                  <a:pt x="953" y="975"/>
                </a:lnTo>
                <a:lnTo>
                  <a:pt x="953" y="1489"/>
                </a:lnTo>
                <a:lnTo>
                  <a:pt x="491" y="1489"/>
                </a:lnTo>
                <a:lnTo>
                  <a:pt x="491" y="975"/>
                </a:lnTo>
                <a:lnTo>
                  <a:pt x="0" y="975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58585B"/>
            </a:solidFill>
            <a:prstDash val="solid"/>
            <a:miter/>
          </a:ln>
        </p:spPr>
        <p:txBody>
          <a:bodyPr vert="horz" wrap="none" lIns="12600" tIns="12600" rIns="12600" bIns="1260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1632600" y="3432960"/>
            <a:ext cx="738359" cy="1591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110">
                <a:solidFill>
                  <a:srgbClr val="000000"/>
                </a:solidFill>
                <a:latin typeface="Arial"/>
                <a:ea typeface="DejaVu Sans" pitchFamily="2"/>
                <a:cs typeface="Arial"/>
              </a:rPr>
              <a:t>Technology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-360"/>
            <a:ext cx="9144000" cy="514367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5401" h="14289">
                <a:moveTo>
                  <a:pt x="0" y="14289"/>
                </a:moveTo>
                <a:lnTo>
                  <a:pt x="25401" y="14289"/>
                </a:lnTo>
                <a:lnTo>
                  <a:pt x="254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86360" y="4782240"/>
            <a:ext cx="8604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D9D9D9"/>
                </a:solidFill>
                <a:latin typeface="Arial"/>
                <a:ea typeface="DejaVu Sans" pitchFamily="2"/>
                <a:cs typeface="Arial"/>
              </a:rPr>
              <a:t>18</a:t>
            </a:r>
          </a:p>
        </p:txBody>
      </p:sp>
      <p:sp>
        <p:nvSpPr>
          <p:cNvPr id="4" name="Freeform 3"/>
          <p:cNvSpPr/>
          <p:nvPr/>
        </p:nvSpPr>
        <p:spPr>
          <a:xfrm>
            <a:off x="604800" y="4835520"/>
            <a:ext cx="13680" cy="59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" h="166">
                <a:moveTo>
                  <a:pt x="0" y="166"/>
                </a:moveTo>
                <a:lnTo>
                  <a:pt x="39" y="166"/>
                </a:lnTo>
                <a:lnTo>
                  <a:pt x="39" y="0"/>
                </a:lnTo>
                <a:lnTo>
                  <a:pt x="0" y="0"/>
                </a:ln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94800" y="4834080"/>
            <a:ext cx="4428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4" h="174">
                <a:moveTo>
                  <a:pt x="124" y="50"/>
                </a:moveTo>
                <a:cubicBezTo>
                  <a:pt x="121" y="50"/>
                  <a:pt x="109" y="40"/>
                  <a:pt x="90" y="40"/>
                </a:cubicBezTo>
                <a:cubicBezTo>
                  <a:pt x="62" y="40"/>
                  <a:pt x="43" y="60"/>
                  <a:pt x="43" y="85"/>
                </a:cubicBezTo>
                <a:cubicBezTo>
                  <a:pt x="43" y="110"/>
                  <a:pt x="60" y="130"/>
                  <a:pt x="90" y="130"/>
                </a:cubicBezTo>
                <a:cubicBezTo>
                  <a:pt x="109" y="130"/>
                  <a:pt x="121" y="123"/>
                  <a:pt x="124" y="123"/>
                </a:cubicBezTo>
                <a:cubicBezTo>
                  <a:pt x="124" y="169"/>
                  <a:pt x="124" y="169"/>
                  <a:pt x="124" y="169"/>
                </a:cubicBezTo>
                <a:cubicBezTo>
                  <a:pt x="119" y="169"/>
                  <a:pt x="104" y="174"/>
                  <a:pt x="85" y="174"/>
                </a:cubicBezTo>
                <a:cubicBezTo>
                  <a:pt x="38" y="174"/>
                  <a:pt x="0" y="140"/>
                  <a:pt x="0" y="85"/>
                </a:cubicBezTo>
                <a:cubicBezTo>
                  <a:pt x="0" y="35"/>
                  <a:pt x="36" y="0"/>
                  <a:pt x="85" y="0"/>
                </a:cubicBezTo>
                <a:cubicBezTo>
                  <a:pt x="104" y="0"/>
                  <a:pt x="119" y="5"/>
                  <a:pt x="124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37840" y="4834080"/>
            <a:ext cx="4572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8" h="174">
                <a:moveTo>
                  <a:pt x="128" y="50"/>
                </a:moveTo>
                <a:cubicBezTo>
                  <a:pt x="125" y="50"/>
                  <a:pt x="113" y="40"/>
                  <a:pt x="90" y="40"/>
                </a:cubicBezTo>
                <a:cubicBezTo>
                  <a:pt x="62" y="40"/>
                  <a:pt x="45" y="60"/>
                  <a:pt x="45" y="85"/>
                </a:cubicBezTo>
                <a:cubicBezTo>
                  <a:pt x="45" y="110"/>
                  <a:pt x="62" y="130"/>
                  <a:pt x="90" y="130"/>
                </a:cubicBezTo>
                <a:cubicBezTo>
                  <a:pt x="110" y="130"/>
                  <a:pt x="125" y="123"/>
                  <a:pt x="128" y="123"/>
                </a:cubicBezTo>
                <a:cubicBezTo>
                  <a:pt x="128" y="169"/>
                  <a:pt x="128" y="169"/>
                  <a:pt x="128" y="169"/>
                </a:cubicBezTo>
                <a:cubicBezTo>
                  <a:pt x="123" y="169"/>
                  <a:pt x="108" y="174"/>
                  <a:pt x="87" y="174"/>
                </a:cubicBezTo>
                <a:cubicBezTo>
                  <a:pt x="40" y="174"/>
                  <a:pt x="0" y="140"/>
                  <a:pt x="0" y="85"/>
                </a:cubicBezTo>
                <a:cubicBezTo>
                  <a:pt x="0" y="35"/>
                  <a:pt x="37" y="0"/>
                  <a:pt x="87" y="0"/>
                </a:cubicBezTo>
                <a:cubicBezTo>
                  <a:pt x="108" y="0"/>
                  <a:pt x="123" y="5"/>
                  <a:pt x="128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55639" y="4834080"/>
            <a:ext cx="6120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1" h="174">
                <a:moveTo>
                  <a:pt x="171" y="85"/>
                </a:moveTo>
                <a:cubicBezTo>
                  <a:pt x="171" y="133"/>
                  <a:pt x="137" y="174"/>
                  <a:pt x="86" y="174"/>
                </a:cubicBezTo>
                <a:cubicBezTo>
                  <a:pt x="35" y="174"/>
                  <a:pt x="0" y="133"/>
                  <a:pt x="0" y="85"/>
                </a:cubicBezTo>
                <a:cubicBezTo>
                  <a:pt x="0" y="37"/>
                  <a:pt x="35" y="0"/>
                  <a:pt x="86" y="0"/>
                </a:cubicBezTo>
                <a:cubicBezTo>
                  <a:pt x="137" y="0"/>
                  <a:pt x="171" y="37"/>
                  <a:pt x="171" y="85"/>
                </a:cubicBezTo>
                <a:close/>
                <a:moveTo>
                  <a:pt x="86" y="42"/>
                </a:moveTo>
                <a:cubicBezTo>
                  <a:pt x="62" y="42"/>
                  <a:pt x="45" y="63"/>
                  <a:pt x="45" y="85"/>
                </a:cubicBezTo>
                <a:cubicBezTo>
                  <a:pt x="45" y="110"/>
                  <a:pt x="62" y="130"/>
                  <a:pt x="86" y="130"/>
                </a:cubicBezTo>
                <a:cubicBezTo>
                  <a:pt x="110" y="130"/>
                  <a:pt x="127" y="110"/>
                  <a:pt x="127" y="85"/>
                </a:cubicBezTo>
                <a:cubicBezTo>
                  <a:pt x="127" y="63"/>
                  <a:pt x="110" y="42"/>
                  <a:pt x="86" y="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38280" y="4834080"/>
            <a:ext cx="4140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6" h="174">
                <a:moveTo>
                  <a:pt x="105" y="40"/>
                </a:moveTo>
                <a:cubicBezTo>
                  <a:pt x="102" y="40"/>
                  <a:pt x="85" y="35"/>
                  <a:pt x="72" y="35"/>
                </a:cubicBezTo>
                <a:cubicBezTo>
                  <a:pt x="55" y="35"/>
                  <a:pt x="45" y="40"/>
                  <a:pt x="45" y="50"/>
                </a:cubicBezTo>
                <a:cubicBezTo>
                  <a:pt x="45" y="60"/>
                  <a:pt x="57" y="63"/>
                  <a:pt x="65" y="65"/>
                </a:cubicBezTo>
                <a:cubicBezTo>
                  <a:pt x="75" y="68"/>
                  <a:pt x="75" y="68"/>
                  <a:pt x="75" y="68"/>
                </a:cubicBezTo>
                <a:cubicBezTo>
                  <a:pt x="102" y="78"/>
                  <a:pt x="116" y="95"/>
                  <a:pt x="116" y="118"/>
                </a:cubicBezTo>
                <a:cubicBezTo>
                  <a:pt x="116" y="159"/>
                  <a:pt x="80" y="174"/>
                  <a:pt x="47" y="174"/>
                </a:cubicBezTo>
                <a:cubicBezTo>
                  <a:pt x="25" y="174"/>
                  <a:pt x="3" y="169"/>
                  <a:pt x="3" y="169"/>
                </a:cubicBezTo>
                <a:cubicBezTo>
                  <a:pt x="3" y="130"/>
                  <a:pt x="3" y="130"/>
                  <a:pt x="3" y="130"/>
                </a:cubicBezTo>
                <a:cubicBezTo>
                  <a:pt x="5" y="130"/>
                  <a:pt x="23" y="135"/>
                  <a:pt x="40" y="135"/>
                </a:cubicBezTo>
                <a:cubicBezTo>
                  <a:pt x="62" y="135"/>
                  <a:pt x="72" y="130"/>
                  <a:pt x="72" y="120"/>
                </a:cubicBezTo>
                <a:cubicBezTo>
                  <a:pt x="72" y="113"/>
                  <a:pt x="62" y="108"/>
                  <a:pt x="52" y="103"/>
                </a:cubicBezTo>
                <a:cubicBezTo>
                  <a:pt x="50" y="103"/>
                  <a:pt x="47" y="103"/>
                  <a:pt x="45" y="100"/>
                </a:cubicBezTo>
                <a:cubicBezTo>
                  <a:pt x="20" y="93"/>
                  <a:pt x="0" y="80"/>
                  <a:pt x="0" y="52"/>
                </a:cubicBezTo>
                <a:cubicBezTo>
                  <a:pt x="0" y="20"/>
                  <a:pt x="25" y="0"/>
                  <a:pt x="62" y="0"/>
                </a:cubicBezTo>
                <a:cubicBezTo>
                  <a:pt x="85" y="0"/>
                  <a:pt x="102" y="5"/>
                  <a:pt x="105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07239" y="4763880"/>
            <a:ext cx="1548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86">
                <a:moveTo>
                  <a:pt x="44" y="20"/>
                </a:moveTo>
                <a:cubicBezTo>
                  <a:pt x="44" y="7"/>
                  <a:pt x="33" y="0"/>
                  <a:pt x="20" y="0"/>
                </a:cubicBezTo>
                <a:cubicBezTo>
                  <a:pt x="10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0" y="86"/>
                  <a:pt x="20" y="86"/>
                </a:cubicBezTo>
                <a:cubicBezTo>
                  <a:pt x="33" y="86"/>
                  <a:pt x="44" y="75"/>
                  <a:pt x="44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4864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3" y="0"/>
                  <a:pt x="20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0" y="141"/>
                </a:cubicBezTo>
                <a:cubicBezTo>
                  <a:pt x="33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89680" y="4714920"/>
            <a:ext cx="15120" cy="94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264">
                <a:moveTo>
                  <a:pt x="43" y="20"/>
                </a:moveTo>
                <a:cubicBezTo>
                  <a:pt x="43" y="10"/>
                  <a:pt x="33" y="0"/>
                  <a:pt x="20" y="0"/>
                </a:cubicBezTo>
                <a:cubicBezTo>
                  <a:pt x="10" y="0"/>
                  <a:pt x="0" y="10"/>
                  <a:pt x="0" y="20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54"/>
                  <a:pt x="10" y="264"/>
                  <a:pt x="20" y="264"/>
                </a:cubicBezTo>
                <a:cubicBezTo>
                  <a:pt x="33" y="264"/>
                  <a:pt x="43" y="254"/>
                  <a:pt x="43" y="2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2928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2" y="0"/>
                  <a:pt x="20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0" y="141"/>
                </a:cubicBezTo>
                <a:cubicBezTo>
                  <a:pt x="32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70320" y="4763880"/>
            <a:ext cx="1548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86">
                <a:moveTo>
                  <a:pt x="44" y="20"/>
                </a:moveTo>
                <a:cubicBezTo>
                  <a:pt x="44" y="7"/>
                  <a:pt x="34" y="0"/>
                  <a:pt x="21" y="0"/>
                </a:cubicBezTo>
                <a:cubicBezTo>
                  <a:pt x="11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1" y="86"/>
                  <a:pt x="21" y="86"/>
                </a:cubicBezTo>
                <a:cubicBezTo>
                  <a:pt x="34" y="86"/>
                  <a:pt x="44" y="75"/>
                  <a:pt x="44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11360" y="4744080"/>
            <a:ext cx="1548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141">
                <a:moveTo>
                  <a:pt x="44" y="19"/>
                </a:moveTo>
                <a:cubicBezTo>
                  <a:pt x="44" y="7"/>
                  <a:pt x="34" y="0"/>
                  <a:pt x="24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4" y="141"/>
                </a:cubicBezTo>
                <a:cubicBezTo>
                  <a:pt x="34" y="141"/>
                  <a:pt x="44" y="131"/>
                  <a:pt x="44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51320" y="4714920"/>
            <a:ext cx="15120" cy="94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264">
                <a:moveTo>
                  <a:pt x="43" y="20"/>
                </a:moveTo>
                <a:cubicBezTo>
                  <a:pt x="43" y="10"/>
                  <a:pt x="32" y="0"/>
                  <a:pt x="22" y="0"/>
                </a:cubicBezTo>
                <a:cubicBezTo>
                  <a:pt x="9" y="0"/>
                  <a:pt x="0" y="10"/>
                  <a:pt x="0" y="20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54"/>
                  <a:pt x="9" y="264"/>
                  <a:pt x="22" y="264"/>
                </a:cubicBezTo>
                <a:cubicBezTo>
                  <a:pt x="32" y="264"/>
                  <a:pt x="43" y="254"/>
                  <a:pt x="43" y="2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9236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3" y="0"/>
                  <a:pt x="23" y="0"/>
                </a:cubicBezTo>
                <a:cubicBezTo>
                  <a:pt x="11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1" y="141"/>
                  <a:pt x="23" y="141"/>
                </a:cubicBezTo>
                <a:cubicBezTo>
                  <a:pt x="33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833399" y="4763880"/>
            <a:ext cx="1512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86">
                <a:moveTo>
                  <a:pt x="43" y="20"/>
                </a:moveTo>
                <a:cubicBezTo>
                  <a:pt x="43" y="7"/>
                  <a:pt x="34" y="0"/>
                  <a:pt x="24" y="0"/>
                </a:cubicBezTo>
                <a:cubicBezTo>
                  <a:pt x="10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0" y="86"/>
                  <a:pt x="24" y="86"/>
                </a:cubicBezTo>
                <a:cubicBezTo>
                  <a:pt x="34" y="86"/>
                  <a:pt x="43" y="75"/>
                  <a:pt x="43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29919" y="4781160"/>
            <a:ext cx="241308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D9D9D9"/>
                </a:solidFill>
                <a:latin typeface="Arial"/>
                <a:ea typeface="DejaVu Sans" pitchFamily="2"/>
                <a:cs typeface="Arial"/>
              </a:rPr>
              <a:t>© 2017 Cisco and/or its affiliates. All rights reserved. Cisco Confidential</a:t>
            </a:r>
          </a:p>
        </p:txBody>
      </p:sp>
      <p:pic>
        <p:nvPicPr>
          <p:cNvPr id="19" nam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459080" y="2080440"/>
            <a:ext cx="1118160" cy="111816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529200" y="566640"/>
            <a:ext cx="5124239" cy="45611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321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IoT Fundamentals Approach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1960" y="1188719"/>
            <a:ext cx="3323159" cy="2260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6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A Multidisciplinary Digital Foundation</a:t>
            </a:r>
          </a:p>
        </p:txBody>
      </p:sp>
      <p:sp>
        <p:nvSpPr>
          <p:cNvPr id="22" name="Freeform 21"/>
          <p:cNvSpPr/>
          <p:nvPr/>
        </p:nvSpPr>
        <p:spPr>
          <a:xfrm>
            <a:off x="6504120" y="3256560"/>
            <a:ext cx="359640" cy="36107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00" h="1004">
                <a:moveTo>
                  <a:pt x="0" y="503"/>
                </a:moveTo>
                <a:cubicBezTo>
                  <a:pt x="0" y="225"/>
                  <a:pt x="224" y="0"/>
                  <a:pt x="501" y="0"/>
                </a:cubicBezTo>
                <a:cubicBezTo>
                  <a:pt x="777" y="0"/>
                  <a:pt x="1000" y="225"/>
                  <a:pt x="1000" y="503"/>
                </a:cubicBezTo>
                <a:cubicBezTo>
                  <a:pt x="1000" y="780"/>
                  <a:pt x="777" y="1004"/>
                  <a:pt x="501" y="1004"/>
                </a:cubicBezTo>
                <a:cubicBezTo>
                  <a:pt x="224" y="1004"/>
                  <a:pt x="0" y="780"/>
                  <a:pt x="0" y="503"/>
                </a:cubicBezTo>
                <a:close/>
              </a:path>
            </a:pathLst>
          </a:custGeom>
          <a:solidFill>
            <a:srgbClr val="086D8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6504120" y="2770560"/>
            <a:ext cx="359640" cy="35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00" h="1000">
                <a:moveTo>
                  <a:pt x="0" y="499"/>
                </a:moveTo>
                <a:cubicBezTo>
                  <a:pt x="0" y="223"/>
                  <a:pt x="224" y="0"/>
                  <a:pt x="501" y="0"/>
                </a:cubicBezTo>
                <a:cubicBezTo>
                  <a:pt x="777" y="0"/>
                  <a:pt x="1000" y="223"/>
                  <a:pt x="1000" y="499"/>
                </a:cubicBezTo>
                <a:cubicBezTo>
                  <a:pt x="1000" y="775"/>
                  <a:pt x="777" y="1000"/>
                  <a:pt x="501" y="1000"/>
                </a:cubicBezTo>
                <a:cubicBezTo>
                  <a:pt x="224" y="1000"/>
                  <a:pt x="0" y="775"/>
                  <a:pt x="0" y="499"/>
                </a:cubicBezTo>
                <a:close/>
              </a:path>
            </a:pathLst>
          </a:custGeom>
          <a:solidFill>
            <a:srgbClr val="9E0B0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6504120" y="2284200"/>
            <a:ext cx="359640" cy="35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00" h="1000">
                <a:moveTo>
                  <a:pt x="0" y="501"/>
                </a:moveTo>
                <a:cubicBezTo>
                  <a:pt x="0" y="225"/>
                  <a:pt x="224" y="0"/>
                  <a:pt x="501" y="0"/>
                </a:cubicBezTo>
                <a:cubicBezTo>
                  <a:pt x="777" y="0"/>
                  <a:pt x="1000" y="225"/>
                  <a:pt x="1000" y="501"/>
                </a:cubicBezTo>
                <a:cubicBezTo>
                  <a:pt x="1000" y="777"/>
                  <a:pt x="777" y="1000"/>
                  <a:pt x="501" y="1000"/>
                </a:cubicBezTo>
                <a:cubicBezTo>
                  <a:pt x="224" y="1000"/>
                  <a:pt x="0" y="777"/>
                  <a:pt x="0" y="501"/>
                </a:cubicBezTo>
                <a:close/>
              </a:path>
            </a:pathLst>
          </a:custGeom>
          <a:solidFill>
            <a:srgbClr val="81C5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6504120" y="1796760"/>
            <a:ext cx="359640" cy="35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00" h="1000">
                <a:moveTo>
                  <a:pt x="0" y="499"/>
                </a:moveTo>
                <a:cubicBezTo>
                  <a:pt x="0" y="223"/>
                  <a:pt x="224" y="0"/>
                  <a:pt x="501" y="0"/>
                </a:cubicBezTo>
                <a:cubicBezTo>
                  <a:pt x="777" y="0"/>
                  <a:pt x="1000" y="223"/>
                  <a:pt x="1000" y="499"/>
                </a:cubicBezTo>
                <a:cubicBezTo>
                  <a:pt x="1000" y="776"/>
                  <a:pt x="777" y="1000"/>
                  <a:pt x="501" y="1000"/>
                </a:cubicBezTo>
                <a:cubicBezTo>
                  <a:pt x="224" y="1000"/>
                  <a:pt x="0" y="776"/>
                  <a:pt x="0" y="499"/>
                </a:cubicBezTo>
                <a:close/>
              </a:path>
            </a:pathLst>
          </a:custGeom>
          <a:solidFill>
            <a:srgbClr val="FBAB18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87159" y="1197000"/>
            <a:ext cx="3675240" cy="2260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6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…For Many IoT Career-Ready Pathways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02360" y="1846079"/>
            <a:ext cx="139680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410" b="1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IoT Data Analyst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02360" y="2324160"/>
            <a:ext cx="177156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410" b="1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IoT Product Manager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02360" y="2850840"/>
            <a:ext cx="203076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410" b="1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IoT Device Management</a:t>
            </a:r>
          </a:p>
        </p:txBody>
      </p:sp>
      <p:sp>
        <p:nvSpPr>
          <p:cNvPr id="30" name="Freeform 29"/>
          <p:cNvSpPr/>
          <p:nvPr/>
        </p:nvSpPr>
        <p:spPr>
          <a:xfrm>
            <a:off x="3256560" y="1720440"/>
            <a:ext cx="1972080" cy="188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479" h="5250">
                <a:moveTo>
                  <a:pt x="0" y="1312"/>
                </a:moveTo>
                <a:lnTo>
                  <a:pt x="3886" y="1312"/>
                </a:lnTo>
                <a:lnTo>
                  <a:pt x="3886" y="0"/>
                </a:lnTo>
                <a:lnTo>
                  <a:pt x="5479" y="2625"/>
                </a:lnTo>
                <a:lnTo>
                  <a:pt x="3886" y="5250"/>
                </a:lnTo>
                <a:lnTo>
                  <a:pt x="3886" y="3938"/>
                </a:lnTo>
                <a:lnTo>
                  <a:pt x="0" y="3938"/>
                </a:lnTo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02360" y="3381480"/>
            <a:ext cx="1021679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410" b="1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IoT Security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01800" y="3585960"/>
            <a:ext cx="747359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367187"/>
                </a:solidFill>
                <a:latin typeface="Arial"/>
                <a:ea typeface="DejaVu Sans" pitchFamily="2"/>
                <a:cs typeface="Arial"/>
              </a:rPr>
              <a:t>Electronics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01800" y="3821039"/>
            <a:ext cx="916559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367187"/>
                </a:solidFill>
                <a:latin typeface="Arial"/>
                <a:ea typeface="DejaVu Sans" pitchFamily="2"/>
                <a:cs typeface="Arial"/>
              </a:rPr>
              <a:t>Programming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01800" y="4054320"/>
            <a:ext cx="764280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367187"/>
                </a:solidFill>
                <a:latin typeface="Arial"/>
                <a:ea typeface="DejaVu Sans" pitchFamily="2"/>
                <a:cs typeface="Arial"/>
              </a:rPr>
              <a:t>Networking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01800" y="4287600"/>
            <a:ext cx="977759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367187"/>
                </a:solidFill>
                <a:latin typeface="Arial"/>
                <a:ea typeface="DejaVu Sans" pitchFamily="2"/>
                <a:cs typeface="Arial"/>
              </a:rPr>
              <a:t>Data Analytics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26880" y="3586320"/>
            <a:ext cx="933480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367187"/>
                </a:solidFill>
                <a:latin typeface="Arial"/>
                <a:ea typeface="DejaVu Sans" pitchFamily="2"/>
                <a:cs typeface="Arial"/>
              </a:rPr>
              <a:t>Cybersecurity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26880" y="3821039"/>
            <a:ext cx="1087200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367187"/>
                </a:solidFill>
                <a:latin typeface="Arial"/>
                <a:ea typeface="DejaVu Sans" pitchFamily="2"/>
                <a:cs typeface="Arial"/>
              </a:rPr>
              <a:t>Problem solving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26880" y="4054320"/>
            <a:ext cx="1046159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367187"/>
                </a:solidFill>
                <a:latin typeface="Arial"/>
                <a:ea typeface="DejaVu Sans" pitchFamily="2"/>
                <a:cs typeface="Arial"/>
              </a:rPr>
              <a:t>Design thinking</a:t>
            </a:r>
          </a:p>
        </p:txBody>
      </p:sp>
      <p:sp>
        <p:nvSpPr>
          <p:cNvPr id="39" name="Freeform 38"/>
          <p:cNvSpPr/>
          <p:nvPr/>
        </p:nvSpPr>
        <p:spPr>
          <a:xfrm>
            <a:off x="5789519" y="3256560"/>
            <a:ext cx="359640" cy="36107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00" h="1004">
                <a:moveTo>
                  <a:pt x="0" y="503"/>
                </a:moveTo>
                <a:cubicBezTo>
                  <a:pt x="0" y="225"/>
                  <a:pt x="224" y="0"/>
                  <a:pt x="500" y="0"/>
                </a:cubicBezTo>
                <a:cubicBezTo>
                  <a:pt x="776" y="0"/>
                  <a:pt x="1000" y="225"/>
                  <a:pt x="1000" y="503"/>
                </a:cubicBezTo>
                <a:cubicBezTo>
                  <a:pt x="1000" y="780"/>
                  <a:pt x="776" y="1004"/>
                  <a:pt x="500" y="1004"/>
                </a:cubicBezTo>
                <a:cubicBezTo>
                  <a:pt x="224" y="1004"/>
                  <a:pt x="0" y="780"/>
                  <a:pt x="0" y="503"/>
                </a:cubicBezTo>
                <a:close/>
              </a:path>
            </a:pathLst>
          </a:custGeom>
          <a:solidFill>
            <a:srgbClr val="086D8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5789519" y="2770560"/>
            <a:ext cx="359640" cy="35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00" h="1000">
                <a:moveTo>
                  <a:pt x="0" y="499"/>
                </a:moveTo>
                <a:cubicBezTo>
                  <a:pt x="0" y="223"/>
                  <a:pt x="224" y="0"/>
                  <a:pt x="500" y="0"/>
                </a:cubicBezTo>
                <a:cubicBezTo>
                  <a:pt x="776" y="0"/>
                  <a:pt x="1000" y="223"/>
                  <a:pt x="1000" y="499"/>
                </a:cubicBezTo>
                <a:cubicBezTo>
                  <a:pt x="1000" y="775"/>
                  <a:pt x="776" y="1000"/>
                  <a:pt x="500" y="1000"/>
                </a:cubicBezTo>
                <a:cubicBezTo>
                  <a:pt x="224" y="1000"/>
                  <a:pt x="0" y="775"/>
                  <a:pt x="0" y="499"/>
                </a:cubicBezTo>
                <a:close/>
              </a:path>
            </a:pathLst>
          </a:custGeom>
          <a:solidFill>
            <a:srgbClr val="9E0B0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5789519" y="2284200"/>
            <a:ext cx="359640" cy="35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00" h="1000">
                <a:moveTo>
                  <a:pt x="0" y="501"/>
                </a:moveTo>
                <a:cubicBezTo>
                  <a:pt x="0" y="225"/>
                  <a:pt x="224" y="0"/>
                  <a:pt x="500" y="0"/>
                </a:cubicBezTo>
                <a:cubicBezTo>
                  <a:pt x="776" y="0"/>
                  <a:pt x="1000" y="225"/>
                  <a:pt x="1000" y="501"/>
                </a:cubicBezTo>
                <a:cubicBezTo>
                  <a:pt x="1000" y="777"/>
                  <a:pt x="776" y="1000"/>
                  <a:pt x="500" y="1000"/>
                </a:cubicBezTo>
                <a:cubicBezTo>
                  <a:pt x="224" y="1000"/>
                  <a:pt x="0" y="777"/>
                  <a:pt x="0" y="501"/>
                </a:cubicBezTo>
                <a:close/>
              </a:path>
            </a:pathLst>
          </a:custGeom>
          <a:solidFill>
            <a:srgbClr val="81C5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5789519" y="1796760"/>
            <a:ext cx="359640" cy="35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00" h="1000">
                <a:moveTo>
                  <a:pt x="0" y="499"/>
                </a:moveTo>
                <a:cubicBezTo>
                  <a:pt x="0" y="223"/>
                  <a:pt x="224" y="0"/>
                  <a:pt x="500" y="0"/>
                </a:cubicBezTo>
                <a:cubicBezTo>
                  <a:pt x="776" y="0"/>
                  <a:pt x="1000" y="223"/>
                  <a:pt x="1000" y="499"/>
                </a:cubicBezTo>
                <a:cubicBezTo>
                  <a:pt x="1000" y="776"/>
                  <a:pt x="776" y="1000"/>
                  <a:pt x="500" y="1000"/>
                </a:cubicBezTo>
                <a:cubicBezTo>
                  <a:pt x="224" y="1000"/>
                  <a:pt x="0" y="776"/>
                  <a:pt x="0" y="499"/>
                </a:cubicBezTo>
                <a:close/>
              </a:path>
            </a:pathLst>
          </a:custGeom>
          <a:solidFill>
            <a:srgbClr val="FBAB18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5437440" y="3256560"/>
            <a:ext cx="359640" cy="36107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00" h="1004">
                <a:moveTo>
                  <a:pt x="0" y="503"/>
                </a:moveTo>
                <a:cubicBezTo>
                  <a:pt x="0" y="225"/>
                  <a:pt x="224" y="0"/>
                  <a:pt x="501" y="0"/>
                </a:cubicBezTo>
                <a:cubicBezTo>
                  <a:pt x="776" y="0"/>
                  <a:pt x="1000" y="225"/>
                  <a:pt x="1000" y="503"/>
                </a:cubicBezTo>
                <a:cubicBezTo>
                  <a:pt x="1000" y="780"/>
                  <a:pt x="776" y="1004"/>
                  <a:pt x="501" y="1004"/>
                </a:cubicBezTo>
                <a:cubicBezTo>
                  <a:pt x="224" y="1004"/>
                  <a:pt x="0" y="780"/>
                  <a:pt x="0" y="503"/>
                </a:cubicBezTo>
                <a:close/>
              </a:path>
            </a:pathLst>
          </a:custGeom>
          <a:solidFill>
            <a:srgbClr val="086D8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5437440" y="2770560"/>
            <a:ext cx="359640" cy="35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00" h="1000">
                <a:moveTo>
                  <a:pt x="0" y="499"/>
                </a:moveTo>
                <a:cubicBezTo>
                  <a:pt x="0" y="223"/>
                  <a:pt x="224" y="0"/>
                  <a:pt x="501" y="0"/>
                </a:cubicBezTo>
                <a:cubicBezTo>
                  <a:pt x="776" y="0"/>
                  <a:pt x="1000" y="223"/>
                  <a:pt x="1000" y="499"/>
                </a:cubicBezTo>
                <a:cubicBezTo>
                  <a:pt x="1000" y="775"/>
                  <a:pt x="776" y="1000"/>
                  <a:pt x="501" y="1000"/>
                </a:cubicBezTo>
                <a:cubicBezTo>
                  <a:pt x="224" y="1000"/>
                  <a:pt x="0" y="775"/>
                  <a:pt x="0" y="499"/>
                </a:cubicBezTo>
                <a:close/>
              </a:path>
            </a:pathLst>
          </a:custGeom>
          <a:solidFill>
            <a:srgbClr val="9E0B0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5437440" y="2284200"/>
            <a:ext cx="359640" cy="35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00" h="1000">
                <a:moveTo>
                  <a:pt x="0" y="501"/>
                </a:moveTo>
                <a:cubicBezTo>
                  <a:pt x="0" y="225"/>
                  <a:pt x="224" y="0"/>
                  <a:pt x="501" y="0"/>
                </a:cubicBezTo>
                <a:cubicBezTo>
                  <a:pt x="776" y="0"/>
                  <a:pt x="1000" y="225"/>
                  <a:pt x="1000" y="501"/>
                </a:cubicBezTo>
                <a:cubicBezTo>
                  <a:pt x="1000" y="777"/>
                  <a:pt x="776" y="1000"/>
                  <a:pt x="501" y="1000"/>
                </a:cubicBezTo>
                <a:cubicBezTo>
                  <a:pt x="224" y="1000"/>
                  <a:pt x="0" y="777"/>
                  <a:pt x="0" y="501"/>
                </a:cubicBezTo>
                <a:close/>
              </a:path>
            </a:pathLst>
          </a:custGeom>
          <a:solidFill>
            <a:srgbClr val="81C5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5437440" y="1796760"/>
            <a:ext cx="359640" cy="35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00" h="1000">
                <a:moveTo>
                  <a:pt x="0" y="499"/>
                </a:moveTo>
                <a:cubicBezTo>
                  <a:pt x="0" y="223"/>
                  <a:pt x="224" y="0"/>
                  <a:pt x="501" y="0"/>
                </a:cubicBezTo>
                <a:cubicBezTo>
                  <a:pt x="776" y="0"/>
                  <a:pt x="1000" y="223"/>
                  <a:pt x="1000" y="499"/>
                </a:cubicBezTo>
                <a:cubicBezTo>
                  <a:pt x="1000" y="776"/>
                  <a:pt x="776" y="1000"/>
                  <a:pt x="501" y="1000"/>
                </a:cubicBezTo>
                <a:cubicBezTo>
                  <a:pt x="224" y="1000"/>
                  <a:pt x="0" y="776"/>
                  <a:pt x="0" y="499"/>
                </a:cubicBezTo>
                <a:close/>
              </a:path>
            </a:pathLst>
          </a:custGeom>
          <a:solidFill>
            <a:srgbClr val="FBAB18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126880" y="4287600"/>
            <a:ext cx="645480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367187"/>
                </a:solidFill>
                <a:latin typeface="Arial"/>
                <a:ea typeface="DejaVu Sans" pitchFamily="2"/>
                <a:cs typeface="Arial"/>
              </a:rPr>
              <a:t>Soft skills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69720" y="1766160"/>
            <a:ext cx="152316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410" b="1">
                <a:solidFill>
                  <a:srgbClr val="367187"/>
                </a:solidFill>
                <a:latin typeface="Arial"/>
                <a:ea typeface="DejaVu Sans" pitchFamily="2"/>
                <a:cs typeface="Arial"/>
              </a:rPr>
              <a:t>IoT Fundamentals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20079" y="3263400"/>
            <a:ext cx="229320" cy="2563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8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…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211800" y="2757960"/>
            <a:ext cx="229320" cy="2563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8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…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220079" y="2274119"/>
            <a:ext cx="229320" cy="2563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8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…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220079" y="1778400"/>
            <a:ext cx="229320" cy="2563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8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…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39440" y="3906360"/>
            <a:ext cx="133128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4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and many others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-360"/>
            <a:ext cx="9144000" cy="514367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5401" h="14289">
                <a:moveTo>
                  <a:pt x="0" y="14289"/>
                </a:moveTo>
                <a:lnTo>
                  <a:pt x="25401" y="14289"/>
                </a:lnTo>
                <a:lnTo>
                  <a:pt x="254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86360" y="4782240"/>
            <a:ext cx="8604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D9D9D9"/>
                </a:solidFill>
                <a:latin typeface="Arial"/>
                <a:ea typeface="DejaVu Sans" pitchFamily="2"/>
                <a:cs typeface="Arial"/>
              </a:rPr>
              <a:t>19</a:t>
            </a:r>
          </a:p>
        </p:txBody>
      </p:sp>
      <p:sp>
        <p:nvSpPr>
          <p:cNvPr id="4" name="Freeform 3"/>
          <p:cNvSpPr/>
          <p:nvPr/>
        </p:nvSpPr>
        <p:spPr>
          <a:xfrm>
            <a:off x="604800" y="4835520"/>
            <a:ext cx="13680" cy="59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" h="166">
                <a:moveTo>
                  <a:pt x="0" y="166"/>
                </a:moveTo>
                <a:lnTo>
                  <a:pt x="39" y="166"/>
                </a:lnTo>
                <a:lnTo>
                  <a:pt x="39" y="0"/>
                </a:lnTo>
                <a:lnTo>
                  <a:pt x="0" y="0"/>
                </a:ln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94800" y="4834080"/>
            <a:ext cx="4428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4" h="174">
                <a:moveTo>
                  <a:pt x="124" y="50"/>
                </a:moveTo>
                <a:cubicBezTo>
                  <a:pt x="121" y="50"/>
                  <a:pt x="109" y="40"/>
                  <a:pt x="90" y="40"/>
                </a:cubicBezTo>
                <a:cubicBezTo>
                  <a:pt x="62" y="40"/>
                  <a:pt x="43" y="60"/>
                  <a:pt x="43" y="85"/>
                </a:cubicBezTo>
                <a:cubicBezTo>
                  <a:pt x="43" y="110"/>
                  <a:pt x="60" y="130"/>
                  <a:pt x="90" y="130"/>
                </a:cubicBezTo>
                <a:cubicBezTo>
                  <a:pt x="109" y="130"/>
                  <a:pt x="121" y="123"/>
                  <a:pt x="124" y="123"/>
                </a:cubicBezTo>
                <a:cubicBezTo>
                  <a:pt x="124" y="169"/>
                  <a:pt x="124" y="169"/>
                  <a:pt x="124" y="169"/>
                </a:cubicBezTo>
                <a:cubicBezTo>
                  <a:pt x="119" y="169"/>
                  <a:pt x="104" y="174"/>
                  <a:pt x="85" y="174"/>
                </a:cubicBezTo>
                <a:cubicBezTo>
                  <a:pt x="38" y="174"/>
                  <a:pt x="0" y="140"/>
                  <a:pt x="0" y="85"/>
                </a:cubicBezTo>
                <a:cubicBezTo>
                  <a:pt x="0" y="35"/>
                  <a:pt x="36" y="0"/>
                  <a:pt x="85" y="0"/>
                </a:cubicBezTo>
                <a:cubicBezTo>
                  <a:pt x="104" y="0"/>
                  <a:pt x="119" y="5"/>
                  <a:pt x="124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37840" y="4834080"/>
            <a:ext cx="4572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8" h="174">
                <a:moveTo>
                  <a:pt x="128" y="50"/>
                </a:moveTo>
                <a:cubicBezTo>
                  <a:pt x="125" y="50"/>
                  <a:pt x="113" y="40"/>
                  <a:pt x="90" y="40"/>
                </a:cubicBezTo>
                <a:cubicBezTo>
                  <a:pt x="62" y="40"/>
                  <a:pt x="45" y="60"/>
                  <a:pt x="45" y="85"/>
                </a:cubicBezTo>
                <a:cubicBezTo>
                  <a:pt x="45" y="110"/>
                  <a:pt x="62" y="130"/>
                  <a:pt x="90" y="130"/>
                </a:cubicBezTo>
                <a:cubicBezTo>
                  <a:pt x="110" y="130"/>
                  <a:pt x="125" y="123"/>
                  <a:pt x="128" y="123"/>
                </a:cubicBezTo>
                <a:cubicBezTo>
                  <a:pt x="128" y="169"/>
                  <a:pt x="128" y="169"/>
                  <a:pt x="128" y="169"/>
                </a:cubicBezTo>
                <a:cubicBezTo>
                  <a:pt x="123" y="169"/>
                  <a:pt x="108" y="174"/>
                  <a:pt x="87" y="174"/>
                </a:cubicBezTo>
                <a:cubicBezTo>
                  <a:pt x="40" y="174"/>
                  <a:pt x="0" y="140"/>
                  <a:pt x="0" y="85"/>
                </a:cubicBezTo>
                <a:cubicBezTo>
                  <a:pt x="0" y="35"/>
                  <a:pt x="37" y="0"/>
                  <a:pt x="87" y="0"/>
                </a:cubicBezTo>
                <a:cubicBezTo>
                  <a:pt x="108" y="0"/>
                  <a:pt x="123" y="5"/>
                  <a:pt x="128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55639" y="4834080"/>
            <a:ext cx="6120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1" h="174">
                <a:moveTo>
                  <a:pt x="171" y="85"/>
                </a:moveTo>
                <a:cubicBezTo>
                  <a:pt x="171" y="133"/>
                  <a:pt x="137" y="174"/>
                  <a:pt x="86" y="174"/>
                </a:cubicBezTo>
                <a:cubicBezTo>
                  <a:pt x="35" y="174"/>
                  <a:pt x="0" y="133"/>
                  <a:pt x="0" y="85"/>
                </a:cubicBezTo>
                <a:cubicBezTo>
                  <a:pt x="0" y="37"/>
                  <a:pt x="35" y="0"/>
                  <a:pt x="86" y="0"/>
                </a:cubicBezTo>
                <a:cubicBezTo>
                  <a:pt x="137" y="0"/>
                  <a:pt x="171" y="37"/>
                  <a:pt x="171" y="85"/>
                </a:cubicBezTo>
                <a:close/>
                <a:moveTo>
                  <a:pt x="86" y="42"/>
                </a:moveTo>
                <a:cubicBezTo>
                  <a:pt x="62" y="42"/>
                  <a:pt x="45" y="63"/>
                  <a:pt x="45" y="85"/>
                </a:cubicBezTo>
                <a:cubicBezTo>
                  <a:pt x="45" y="110"/>
                  <a:pt x="62" y="130"/>
                  <a:pt x="86" y="130"/>
                </a:cubicBezTo>
                <a:cubicBezTo>
                  <a:pt x="110" y="130"/>
                  <a:pt x="127" y="110"/>
                  <a:pt x="127" y="85"/>
                </a:cubicBezTo>
                <a:cubicBezTo>
                  <a:pt x="127" y="63"/>
                  <a:pt x="110" y="42"/>
                  <a:pt x="86" y="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38280" y="4834080"/>
            <a:ext cx="4140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6" h="174">
                <a:moveTo>
                  <a:pt x="105" y="40"/>
                </a:moveTo>
                <a:cubicBezTo>
                  <a:pt x="102" y="40"/>
                  <a:pt x="85" y="35"/>
                  <a:pt x="72" y="35"/>
                </a:cubicBezTo>
                <a:cubicBezTo>
                  <a:pt x="55" y="35"/>
                  <a:pt x="45" y="40"/>
                  <a:pt x="45" y="50"/>
                </a:cubicBezTo>
                <a:cubicBezTo>
                  <a:pt x="45" y="60"/>
                  <a:pt x="57" y="63"/>
                  <a:pt x="65" y="65"/>
                </a:cubicBezTo>
                <a:cubicBezTo>
                  <a:pt x="75" y="68"/>
                  <a:pt x="75" y="68"/>
                  <a:pt x="75" y="68"/>
                </a:cubicBezTo>
                <a:cubicBezTo>
                  <a:pt x="102" y="78"/>
                  <a:pt x="116" y="95"/>
                  <a:pt x="116" y="118"/>
                </a:cubicBezTo>
                <a:cubicBezTo>
                  <a:pt x="116" y="159"/>
                  <a:pt x="80" y="174"/>
                  <a:pt x="47" y="174"/>
                </a:cubicBezTo>
                <a:cubicBezTo>
                  <a:pt x="25" y="174"/>
                  <a:pt x="3" y="169"/>
                  <a:pt x="3" y="169"/>
                </a:cubicBezTo>
                <a:cubicBezTo>
                  <a:pt x="3" y="130"/>
                  <a:pt x="3" y="130"/>
                  <a:pt x="3" y="130"/>
                </a:cubicBezTo>
                <a:cubicBezTo>
                  <a:pt x="5" y="130"/>
                  <a:pt x="23" y="135"/>
                  <a:pt x="40" y="135"/>
                </a:cubicBezTo>
                <a:cubicBezTo>
                  <a:pt x="62" y="135"/>
                  <a:pt x="72" y="130"/>
                  <a:pt x="72" y="120"/>
                </a:cubicBezTo>
                <a:cubicBezTo>
                  <a:pt x="72" y="113"/>
                  <a:pt x="62" y="108"/>
                  <a:pt x="52" y="103"/>
                </a:cubicBezTo>
                <a:cubicBezTo>
                  <a:pt x="50" y="103"/>
                  <a:pt x="47" y="103"/>
                  <a:pt x="45" y="100"/>
                </a:cubicBezTo>
                <a:cubicBezTo>
                  <a:pt x="20" y="93"/>
                  <a:pt x="0" y="80"/>
                  <a:pt x="0" y="52"/>
                </a:cubicBezTo>
                <a:cubicBezTo>
                  <a:pt x="0" y="20"/>
                  <a:pt x="25" y="0"/>
                  <a:pt x="62" y="0"/>
                </a:cubicBezTo>
                <a:cubicBezTo>
                  <a:pt x="85" y="0"/>
                  <a:pt x="102" y="5"/>
                  <a:pt x="105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07239" y="4763880"/>
            <a:ext cx="1548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86">
                <a:moveTo>
                  <a:pt x="44" y="20"/>
                </a:moveTo>
                <a:cubicBezTo>
                  <a:pt x="44" y="7"/>
                  <a:pt x="33" y="0"/>
                  <a:pt x="20" y="0"/>
                </a:cubicBezTo>
                <a:cubicBezTo>
                  <a:pt x="10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0" y="86"/>
                  <a:pt x="20" y="86"/>
                </a:cubicBezTo>
                <a:cubicBezTo>
                  <a:pt x="33" y="86"/>
                  <a:pt x="44" y="75"/>
                  <a:pt x="44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4864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3" y="0"/>
                  <a:pt x="20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0" y="141"/>
                </a:cubicBezTo>
                <a:cubicBezTo>
                  <a:pt x="33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89680" y="4714920"/>
            <a:ext cx="15120" cy="94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264">
                <a:moveTo>
                  <a:pt x="43" y="20"/>
                </a:moveTo>
                <a:cubicBezTo>
                  <a:pt x="43" y="10"/>
                  <a:pt x="33" y="0"/>
                  <a:pt x="20" y="0"/>
                </a:cubicBezTo>
                <a:cubicBezTo>
                  <a:pt x="10" y="0"/>
                  <a:pt x="0" y="10"/>
                  <a:pt x="0" y="20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54"/>
                  <a:pt x="10" y="264"/>
                  <a:pt x="20" y="264"/>
                </a:cubicBezTo>
                <a:cubicBezTo>
                  <a:pt x="33" y="264"/>
                  <a:pt x="43" y="254"/>
                  <a:pt x="43" y="2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2928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2" y="0"/>
                  <a:pt x="20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0" y="141"/>
                </a:cubicBezTo>
                <a:cubicBezTo>
                  <a:pt x="32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70320" y="4763880"/>
            <a:ext cx="1548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86">
                <a:moveTo>
                  <a:pt x="44" y="20"/>
                </a:moveTo>
                <a:cubicBezTo>
                  <a:pt x="44" y="7"/>
                  <a:pt x="34" y="0"/>
                  <a:pt x="21" y="0"/>
                </a:cubicBezTo>
                <a:cubicBezTo>
                  <a:pt x="11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1" y="86"/>
                  <a:pt x="21" y="86"/>
                </a:cubicBezTo>
                <a:cubicBezTo>
                  <a:pt x="34" y="86"/>
                  <a:pt x="44" y="75"/>
                  <a:pt x="44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11360" y="4744080"/>
            <a:ext cx="1548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141">
                <a:moveTo>
                  <a:pt x="44" y="19"/>
                </a:moveTo>
                <a:cubicBezTo>
                  <a:pt x="44" y="7"/>
                  <a:pt x="34" y="0"/>
                  <a:pt x="24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4" y="141"/>
                </a:cubicBezTo>
                <a:cubicBezTo>
                  <a:pt x="34" y="141"/>
                  <a:pt x="44" y="131"/>
                  <a:pt x="44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51320" y="4714920"/>
            <a:ext cx="15120" cy="94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264">
                <a:moveTo>
                  <a:pt x="43" y="20"/>
                </a:moveTo>
                <a:cubicBezTo>
                  <a:pt x="43" y="10"/>
                  <a:pt x="32" y="0"/>
                  <a:pt x="22" y="0"/>
                </a:cubicBezTo>
                <a:cubicBezTo>
                  <a:pt x="9" y="0"/>
                  <a:pt x="0" y="10"/>
                  <a:pt x="0" y="20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54"/>
                  <a:pt x="9" y="264"/>
                  <a:pt x="22" y="264"/>
                </a:cubicBezTo>
                <a:cubicBezTo>
                  <a:pt x="32" y="264"/>
                  <a:pt x="43" y="254"/>
                  <a:pt x="43" y="2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9236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3" y="0"/>
                  <a:pt x="23" y="0"/>
                </a:cubicBezTo>
                <a:cubicBezTo>
                  <a:pt x="11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1" y="141"/>
                  <a:pt x="23" y="141"/>
                </a:cubicBezTo>
                <a:cubicBezTo>
                  <a:pt x="33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833399" y="4763880"/>
            <a:ext cx="1512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86">
                <a:moveTo>
                  <a:pt x="43" y="20"/>
                </a:moveTo>
                <a:cubicBezTo>
                  <a:pt x="43" y="7"/>
                  <a:pt x="34" y="0"/>
                  <a:pt x="24" y="0"/>
                </a:cubicBezTo>
                <a:cubicBezTo>
                  <a:pt x="10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0" y="86"/>
                  <a:pt x="24" y="86"/>
                </a:cubicBezTo>
                <a:cubicBezTo>
                  <a:pt x="34" y="86"/>
                  <a:pt x="43" y="75"/>
                  <a:pt x="43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29919" y="4781160"/>
            <a:ext cx="241308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D9D9D9"/>
                </a:solidFill>
                <a:latin typeface="Arial"/>
                <a:ea typeface="DejaVu Sans" pitchFamily="2"/>
                <a:cs typeface="Arial"/>
              </a:rPr>
              <a:t>© 2017 Cisco and/or its affiliates. All rights reserved. Cisco Confidential</a:t>
            </a:r>
          </a:p>
        </p:txBody>
      </p:sp>
      <p:sp>
        <p:nvSpPr>
          <p:cNvPr id="19" name="Freeform 18"/>
          <p:cNvSpPr/>
          <p:nvPr/>
        </p:nvSpPr>
        <p:spPr>
          <a:xfrm>
            <a:off x="0" y="2615039"/>
            <a:ext cx="9144000" cy="198863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5401" h="5525">
                <a:moveTo>
                  <a:pt x="0" y="5525"/>
                </a:moveTo>
                <a:lnTo>
                  <a:pt x="25401" y="5525"/>
                </a:lnTo>
                <a:lnTo>
                  <a:pt x="25401" y="0"/>
                </a:lnTo>
                <a:lnTo>
                  <a:pt x="0" y="0"/>
                </a:lnTo>
                <a:close/>
              </a:path>
            </a:pathLst>
          </a:custGeom>
          <a:solidFill>
            <a:srgbClr val="367187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pic>
        <p:nvPicPr>
          <p:cNvPr id="20" nam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720" y="1527120"/>
            <a:ext cx="2041920" cy="2028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59" y="1527120"/>
            <a:ext cx="2049479" cy="2049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4519" y="1527120"/>
            <a:ext cx="2050919" cy="203111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529200" y="441360"/>
            <a:ext cx="6982200" cy="45611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321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A New NetAcad Hands-On Experience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51199" y="3723840"/>
            <a:ext cx="167724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4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Design Thinking and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58880" y="3936960"/>
            <a:ext cx="226836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4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Rapid Prototyping, Iterating,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33879" y="4150800"/>
            <a:ext cx="854279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4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Presenting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59040" y="3744720"/>
            <a:ext cx="169848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4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Analyze the Problem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41920" y="3957840"/>
            <a:ext cx="128376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4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with User Focus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8160" y="4170960"/>
            <a:ext cx="260532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4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Business and Social Impact view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85360" y="3710880"/>
            <a:ext cx="825119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4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Hands-on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54079" y="3924000"/>
            <a:ext cx="170748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4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Maker Approach and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15720" y="4137840"/>
            <a:ext cx="137088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4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Enterprise grade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52879" y="4351320"/>
            <a:ext cx="106128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4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Technologies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25960" y="923759"/>
            <a:ext cx="3853439" cy="2563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800">
                <a:solidFill>
                  <a:srgbClr val="38C6F4"/>
                </a:solidFill>
                <a:latin typeface="Arial"/>
                <a:ea typeface="DejaVu Sans" pitchFamily="2"/>
                <a:cs typeface="Arial"/>
              </a:rPr>
              <a:t>IoT Fundamentals  |  Lab Experiences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-360"/>
            <a:ext cx="9144000" cy="514367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5401" h="14289">
                <a:moveTo>
                  <a:pt x="0" y="14289"/>
                </a:moveTo>
                <a:lnTo>
                  <a:pt x="25401" y="14289"/>
                </a:lnTo>
                <a:lnTo>
                  <a:pt x="254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86360" y="4782240"/>
            <a:ext cx="8604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D9D9D9"/>
                </a:solidFill>
                <a:latin typeface="Arial"/>
                <a:ea typeface="DejaVu Sans" pitchFamily="2"/>
                <a:cs typeface="Arial"/>
              </a:rPr>
              <a:t>23</a:t>
            </a:r>
          </a:p>
        </p:txBody>
      </p:sp>
      <p:sp>
        <p:nvSpPr>
          <p:cNvPr id="4" name="Freeform 3"/>
          <p:cNvSpPr/>
          <p:nvPr/>
        </p:nvSpPr>
        <p:spPr>
          <a:xfrm>
            <a:off x="604800" y="4835520"/>
            <a:ext cx="13680" cy="59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" h="166">
                <a:moveTo>
                  <a:pt x="0" y="166"/>
                </a:moveTo>
                <a:lnTo>
                  <a:pt x="39" y="166"/>
                </a:lnTo>
                <a:lnTo>
                  <a:pt x="39" y="0"/>
                </a:lnTo>
                <a:lnTo>
                  <a:pt x="0" y="0"/>
                </a:ln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94800" y="4834080"/>
            <a:ext cx="4428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4" h="174">
                <a:moveTo>
                  <a:pt x="124" y="50"/>
                </a:moveTo>
                <a:cubicBezTo>
                  <a:pt x="121" y="50"/>
                  <a:pt x="109" y="40"/>
                  <a:pt x="90" y="40"/>
                </a:cubicBezTo>
                <a:cubicBezTo>
                  <a:pt x="62" y="40"/>
                  <a:pt x="43" y="60"/>
                  <a:pt x="43" y="85"/>
                </a:cubicBezTo>
                <a:cubicBezTo>
                  <a:pt x="43" y="110"/>
                  <a:pt x="60" y="130"/>
                  <a:pt x="90" y="130"/>
                </a:cubicBezTo>
                <a:cubicBezTo>
                  <a:pt x="109" y="130"/>
                  <a:pt x="121" y="123"/>
                  <a:pt x="124" y="123"/>
                </a:cubicBezTo>
                <a:cubicBezTo>
                  <a:pt x="124" y="169"/>
                  <a:pt x="124" y="169"/>
                  <a:pt x="124" y="169"/>
                </a:cubicBezTo>
                <a:cubicBezTo>
                  <a:pt x="119" y="169"/>
                  <a:pt x="104" y="174"/>
                  <a:pt x="85" y="174"/>
                </a:cubicBezTo>
                <a:cubicBezTo>
                  <a:pt x="38" y="174"/>
                  <a:pt x="0" y="140"/>
                  <a:pt x="0" y="85"/>
                </a:cubicBezTo>
                <a:cubicBezTo>
                  <a:pt x="0" y="35"/>
                  <a:pt x="36" y="0"/>
                  <a:pt x="85" y="0"/>
                </a:cubicBezTo>
                <a:cubicBezTo>
                  <a:pt x="104" y="0"/>
                  <a:pt x="119" y="5"/>
                  <a:pt x="124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37840" y="4834080"/>
            <a:ext cx="4572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8" h="174">
                <a:moveTo>
                  <a:pt x="128" y="50"/>
                </a:moveTo>
                <a:cubicBezTo>
                  <a:pt x="125" y="50"/>
                  <a:pt x="113" y="40"/>
                  <a:pt x="90" y="40"/>
                </a:cubicBezTo>
                <a:cubicBezTo>
                  <a:pt x="62" y="40"/>
                  <a:pt x="45" y="60"/>
                  <a:pt x="45" y="85"/>
                </a:cubicBezTo>
                <a:cubicBezTo>
                  <a:pt x="45" y="110"/>
                  <a:pt x="62" y="130"/>
                  <a:pt x="90" y="130"/>
                </a:cubicBezTo>
                <a:cubicBezTo>
                  <a:pt x="110" y="130"/>
                  <a:pt x="125" y="123"/>
                  <a:pt x="128" y="123"/>
                </a:cubicBezTo>
                <a:cubicBezTo>
                  <a:pt x="128" y="169"/>
                  <a:pt x="128" y="169"/>
                  <a:pt x="128" y="169"/>
                </a:cubicBezTo>
                <a:cubicBezTo>
                  <a:pt x="123" y="169"/>
                  <a:pt x="108" y="174"/>
                  <a:pt x="87" y="174"/>
                </a:cubicBezTo>
                <a:cubicBezTo>
                  <a:pt x="40" y="174"/>
                  <a:pt x="0" y="140"/>
                  <a:pt x="0" y="85"/>
                </a:cubicBezTo>
                <a:cubicBezTo>
                  <a:pt x="0" y="35"/>
                  <a:pt x="37" y="0"/>
                  <a:pt x="87" y="0"/>
                </a:cubicBezTo>
                <a:cubicBezTo>
                  <a:pt x="108" y="0"/>
                  <a:pt x="123" y="5"/>
                  <a:pt x="128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55639" y="4834080"/>
            <a:ext cx="6120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1" h="174">
                <a:moveTo>
                  <a:pt x="171" y="85"/>
                </a:moveTo>
                <a:cubicBezTo>
                  <a:pt x="171" y="133"/>
                  <a:pt x="137" y="174"/>
                  <a:pt x="86" y="174"/>
                </a:cubicBezTo>
                <a:cubicBezTo>
                  <a:pt x="35" y="174"/>
                  <a:pt x="0" y="133"/>
                  <a:pt x="0" y="85"/>
                </a:cubicBezTo>
                <a:cubicBezTo>
                  <a:pt x="0" y="37"/>
                  <a:pt x="35" y="0"/>
                  <a:pt x="86" y="0"/>
                </a:cubicBezTo>
                <a:cubicBezTo>
                  <a:pt x="137" y="0"/>
                  <a:pt x="171" y="37"/>
                  <a:pt x="171" y="85"/>
                </a:cubicBezTo>
                <a:close/>
                <a:moveTo>
                  <a:pt x="86" y="42"/>
                </a:moveTo>
                <a:cubicBezTo>
                  <a:pt x="62" y="42"/>
                  <a:pt x="45" y="63"/>
                  <a:pt x="45" y="85"/>
                </a:cubicBezTo>
                <a:cubicBezTo>
                  <a:pt x="45" y="110"/>
                  <a:pt x="62" y="130"/>
                  <a:pt x="86" y="130"/>
                </a:cubicBezTo>
                <a:cubicBezTo>
                  <a:pt x="110" y="130"/>
                  <a:pt x="127" y="110"/>
                  <a:pt x="127" y="85"/>
                </a:cubicBezTo>
                <a:cubicBezTo>
                  <a:pt x="127" y="63"/>
                  <a:pt x="110" y="42"/>
                  <a:pt x="86" y="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38280" y="4834080"/>
            <a:ext cx="4140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6" h="174">
                <a:moveTo>
                  <a:pt x="105" y="40"/>
                </a:moveTo>
                <a:cubicBezTo>
                  <a:pt x="102" y="40"/>
                  <a:pt x="85" y="35"/>
                  <a:pt x="72" y="35"/>
                </a:cubicBezTo>
                <a:cubicBezTo>
                  <a:pt x="55" y="35"/>
                  <a:pt x="45" y="40"/>
                  <a:pt x="45" y="50"/>
                </a:cubicBezTo>
                <a:cubicBezTo>
                  <a:pt x="45" y="60"/>
                  <a:pt x="57" y="63"/>
                  <a:pt x="65" y="65"/>
                </a:cubicBezTo>
                <a:cubicBezTo>
                  <a:pt x="75" y="68"/>
                  <a:pt x="75" y="68"/>
                  <a:pt x="75" y="68"/>
                </a:cubicBezTo>
                <a:cubicBezTo>
                  <a:pt x="102" y="78"/>
                  <a:pt x="116" y="95"/>
                  <a:pt x="116" y="118"/>
                </a:cubicBezTo>
                <a:cubicBezTo>
                  <a:pt x="116" y="159"/>
                  <a:pt x="80" y="174"/>
                  <a:pt x="47" y="174"/>
                </a:cubicBezTo>
                <a:cubicBezTo>
                  <a:pt x="25" y="174"/>
                  <a:pt x="3" y="169"/>
                  <a:pt x="3" y="169"/>
                </a:cubicBezTo>
                <a:cubicBezTo>
                  <a:pt x="3" y="130"/>
                  <a:pt x="3" y="130"/>
                  <a:pt x="3" y="130"/>
                </a:cubicBezTo>
                <a:cubicBezTo>
                  <a:pt x="5" y="130"/>
                  <a:pt x="23" y="135"/>
                  <a:pt x="40" y="135"/>
                </a:cubicBezTo>
                <a:cubicBezTo>
                  <a:pt x="62" y="135"/>
                  <a:pt x="72" y="130"/>
                  <a:pt x="72" y="120"/>
                </a:cubicBezTo>
                <a:cubicBezTo>
                  <a:pt x="72" y="113"/>
                  <a:pt x="62" y="108"/>
                  <a:pt x="52" y="103"/>
                </a:cubicBezTo>
                <a:cubicBezTo>
                  <a:pt x="50" y="103"/>
                  <a:pt x="47" y="103"/>
                  <a:pt x="45" y="100"/>
                </a:cubicBezTo>
                <a:cubicBezTo>
                  <a:pt x="20" y="93"/>
                  <a:pt x="0" y="80"/>
                  <a:pt x="0" y="52"/>
                </a:cubicBezTo>
                <a:cubicBezTo>
                  <a:pt x="0" y="20"/>
                  <a:pt x="25" y="0"/>
                  <a:pt x="62" y="0"/>
                </a:cubicBezTo>
                <a:cubicBezTo>
                  <a:pt x="85" y="0"/>
                  <a:pt x="102" y="5"/>
                  <a:pt x="105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07239" y="4763880"/>
            <a:ext cx="1548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86">
                <a:moveTo>
                  <a:pt x="44" y="20"/>
                </a:moveTo>
                <a:cubicBezTo>
                  <a:pt x="44" y="7"/>
                  <a:pt x="33" y="0"/>
                  <a:pt x="20" y="0"/>
                </a:cubicBezTo>
                <a:cubicBezTo>
                  <a:pt x="10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0" y="86"/>
                  <a:pt x="20" y="86"/>
                </a:cubicBezTo>
                <a:cubicBezTo>
                  <a:pt x="33" y="86"/>
                  <a:pt x="44" y="75"/>
                  <a:pt x="44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4864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3" y="0"/>
                  <a:pt x="20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0" y="141"/>
                </a:cubicBezTo>
                <a:cubicBezTo>
                  <a:pt x="33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89680" y="4714920"/>
            <a:ext cx="15120" cy="94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264">
                <a:moveTo>
                  <a:pt x="43" y="20"/>
                </a:moveTo>
                <a:cubicBezTo>
                  <a:pt x="43" y="10"/>
                  <a:pt x="33" y="0"/>
                  <a:pt x="20" y="0"/>
                </a:cubicBezTo>
                <a:cubicBezTo>
                  <a:pt x="10" y="0"/>
                  <a:pt x="0" y="10"/>
                  <a:pt x="0" y="20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54"/>
                  <a:pt x="10" y="264"/>
                  <a:pt x="20" y="264"/>
                </a:cubicBezTo>
                <a:cubicBezTo>
                  <a:pt x="33" y="264"/>
                  <a:pt x="43" y="254"/>
                  <a:pt x="43" y="2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2928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2" y="0"/>
                  <a:pt x="20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0" y="141"/>
                </a:cubicBezTo>
                <a:cubicBezTo>
                  <a:pt x="32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70320" y="4763880"/>
            <a:ext cx="1548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86">
                <a:moveTo>
                  <a:pt x="44" y="20"/>
                </a:moveTo>
                <a:cubicBezTo>
                  <a:pt x="44" y="7"/>
                  <a:pt x="34" y="0"/>
                  <a:pt x="21" y="0"/>
                </a:cubicBezTo>
                <a:cubicBezTo>
                  <a:pt x="11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1" y="86"/>
                  <a:pt x="21" y="86"/>
                </a:cubicBezTo>
                <a:cubicBezTo>
                  <a:pt x="34" y="86"/>
                  <a:pt x="44" y="75"/>
                  <a:pt x="44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11360" y="4744080"/>
            <a:ext cx="1548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141">
                <a:moveTo>
                  <a:pt x="44" y="19"/>
                </a:moveTo>
                <a:cubicBezTo>
                  <a:pt x="44" y="7"/>
                  <a:pt x="34" y="0"/>
                  <a:pt x="24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4" y="141"/>
                </a:cubicBezTo>
                <a:cubicBezTo>
                  <a:pt x="34" y="141"/>
                  <a:pt x="44" y="131"/>
                  <a:pt x="44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51320" y="4714920"/>
            <a:ext cx="15120" cy="94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264">
                <a:moveTo>
                  <a:pt x="43" y="20"/>
                </a:moveTo>
                <a:cubicBezTo>
                  <a:pt x="43" y="10"/>
                  <a:pt x="32" y="0"/>
                  <a:pt x="22" y="0"/>
                </a:cubicBezTo>
                <a:cubicBezTo>
                  <a:pt x="9" y="0"/>
                  <a:pt x="0" y="10"/>
                  <a:pt x="0" y="20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54"/>
                  <a:pt x="9" y="264"/>
                  <a:pt x="22" y="264"/>
                </a:cubicBezTo>
                <a:cubicBezTo>
                  <a:pt x="32" y="264"/>
                  <a:pt x="43" y="254"/>
                  <a:pt x="43" y="2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9236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3" y="0"/>
                  <a:pt x="23" y="0"/>
                </a:cubicBezTo>
                <a:cubicBezTo>
                  <a:pt x="11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1" y="141"/>
                  <a:pt x="23" y="141"/>
                </a:cubicBezTo>
                <a:cubicBezTo>
                  <a:pt x="33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833399" y="4763880"/>
            <a:ext cx="1512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86">
                <a:moveTo>
                  <a:pt x="43" y="20"/>
                </a:moveTo>
                <a:cubicBezTo>
                  <a:pt x="43" y="7"/>
                  <a:pt x="34" y="0"/>
                  <a:pt x="24" y="0"/>
                </a:cubicBezTo>
                <a:cubicBezTo>
                  <a:pt x="10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0" y="86"/>
                  <a:pt x="24" y="86"/>
                </a:cubicBezTo>
                <a:cubicBezTo>
                  <a:pt x="34" y="86"/>
                  <a:pt x="43" y="75"/>
                  <a:pt x="43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954320" y="2828519"/>
            <a:ext cx="669240" cy="304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60" h="847">
                <a:moveTo>
                  <a:pt x="0" y="847"/>
                </a:moveTo>
                <a:lnTo>
                  <a:pt x="1860" y="847"/>
                </a:lnTo>
                <a:lnTo>
                  <a:pt x="1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58585B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9919" y="4781160"/>
            <a:ext cx="241308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D9D9D9"/>
                </a:solidFill>
                <a:latin typeface="Arial"/>
                <a:ea typeface="DejaVu Sans" pitchFamily="2"/>
                <a:cs typeface="Arial"/>
              </a:rPr>
              <a:t>© 2017 Cisco and/or its affiliates. All rights reserved. Cisco Confidential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92919" y="2895479"/>
            <a:ext cx="41832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Getting and</a:t>
            </a:r>
          </a:p>
        </p:txBody>
      </p:sp>
      <p:sp>
        <p:nvSpPr>
          <p:cNvPr id="21" name="Freeform 20"/>
          <p:cNvSpPr/>
          <p:nvPr/>
        </p:nvSpPr>
        <p:spPr>
          <a:xfrm>
            <a:off x="7094160" y="1470600"/>
            <a:ext cx="969119" cy="120095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693" h="3337">
                <a:moveTo>
                  <a:pt x="0" y="3337"/>
                </a:moveTo>
                <a:lnTo>
                  <a:pt x="2693" y="3337"/>
                </a:lnTo>
                <a:lnTo>
                  <a:pt x="2693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45760" y="2986919"/>
            <a:ext cx="48528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Cleaning Data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9200" y="246240"/>
            <a:ext cx="5292000" cy="45611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321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IoT Fundamentals Examples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9200" y="636120"/>
            <a:ext cx="4895640" cy="45611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321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of Career-Ready Pathways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4520" y="1254600"/>
            <a:ext cx="28872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Cisco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77360" y="1376640"/>
            <a:ext cx="3574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CCENT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07119" y="1254600"/>
            <a:ext cx="28872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Cisco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73200" y="1376640"/>
            <a:ext cx="53424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CCNA R&amp;S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22640" y="1952639"/>
            <a:ext cx="54936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Networking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30560" y="2074319"/>
            <a:ext cx="50364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Technician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99200" y="1952639"/>
            <a:ext cx="41076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Network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83640" y="2074319"/>
            <a:ext cx="61344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Administrator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39679" y="2258640"/>
            <a:ext cx="47484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Capstone</a:t>
            </a:r>
          </a:p>
        </p:txBody>
      </p:sp>
      <p:sp>
        <p:nvSpPr>
          <p:cNvPr id="34" name="Freeform 33"/>
          <p:cNvSpPr/>
          <p:nvPr/>
        </p:nvSpPr>
        <p:spPr>
          <a:xfrm>
            <a:off x="4836960" y="1552680"/>
            <a:ext cx="669240" cy="3049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60" h="848">
                <a:moveTo>
                  <a:pt x="0" y="848"/>
                </a:moveTo>
                <a:lnTo>
                  <a:pt x="1860" y="848"/>
                </a:lnTo>
                <a:lnTo>
                  <a:pt x="1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367187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93320" y="2381039"/>
            <a:ext cx="335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Course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74480" y="1620360"/>
            <a:ext cx="41364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CCNA R&amp;S</a:t>
            </a:r>
          </a:p>
        </p:txBody>
      </p:sp>
      <p:sp>
        <p:nvSpPr>
          <p:cNvPr id="37" name="Freeform 36"/>
          <p:cNvSpPr/>
          <p:nvPr/>
        </p:nvSpPr>
        <p:spPr>
          <a:xfrm>
            <a:off x="6028920" y="1552680"/>
            <a:ext cx="668880" cy="3049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59" h="848">
                <a:moveTo>
                  <a:pt x="0" y="848"/>
                </a:moveTo>
                <a:lnTo>
                  <a:pt x="1859" y="848"/>
                </a:lnTo>
                <a:lnTo>
                  <a:pt x="1859" y="0"/>
                </a:lnTo>
                <a:lnTo>
                  <a:pt x="0" y="0"/>
                </a:lnTo>
                <a:close/>
              </a:path>
            </a:pathLst>
          </a:custGeom>
          <a:solidFill>
            <a:srgbClr val="367187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22640" y="1711800"/>
            <a:ext cx="50220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(ITN and RSE)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67520" y="1620360"/>
            <a:ext cx="41364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CCNA R&amp;S</a:t>
            </a:r>
          </a:p>
        </p:txBody>
      </p:sp>
      <p:sp>
        <p:nvSpPr>
          <p:cNvPr id="40" name="Freeform 39"/>
          <p:cNvSpPr/>
          <p:nvPr/>
        </p:nvSpPr>
        <p:spPr>
          <a:xfrm>
            <a:off x="7221960" y="1560239"/>
            <a:ext cx="669240" cy="530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60" h="1475">
                <a:moveTo>
                  <a:pt x="0" y="1475"/>
                </a:moveTo>
                <a:lnTo>
                  <a:pt x="1860" y="1475"/>
                </a:lnTo>
                <a:lnTo>
                  <a:pt x="1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04879" y="1711800"/>
            <a:ext cx="518759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(ScaN and CN)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502040" y="1740600"/>
            <a:ext cx="13320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IoT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314480" y="1832040"/>
            <a:ext cx="48672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Fundamentals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957120" y="1254600"/>
            <a:ext cx="15912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81C569"/>
                </a:solidFill>
                <a:latin typeface="Arial"/>
                <a:ea typeface="DejaVu Sans" pitchFamily="2"/>
                <a:cs typeface="Arial"/>
              </a:rPr>
              <a:t>A+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51560" y="1376640"/>
            <a:ext cx="54936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81C569"/>
                </a:solidFill>
                <a:latin typeface="Arial"/>
                <a:ea typeface="DejaVu Sans" pitchFamily="2"/>
                <a:cs typeface="Arial"/>
              </a:rPr>
              <a:t>Certification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21760" y="1952639"/>
            <a:ext cx="48672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Computer</a:t>
            </a:r>
          </a:p>
        </p:txBody>
      </p:sp>
      <p:sp>
        <p:nvSpPr>
          <p:cNvPr id="47" name="Freeform 46"/>
          <p:cNvSpPr/>
          <p:nvPr/>
        </p:nvSpPr>
        <p:spPr>
          <a:xfrm>
            <a:off x="2706480" y="1560239"/>
            <a:ext cx="668880" cy="3049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59" h="848">
                <a:moveTo>
                  <a:pt x="0" y="848"/>
                </a:moveTo>
                <a:lnTo>
                  <a:pt x="1859" y="848"/>
                </a:lnTo>
                <a:lnTo>
                  <a:pt x="1859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99080" y="2074319"/>
            <a:ext cx="50364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Technician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21400" y="1627560"/>
            <a:ext cx="24012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Intro to</a:t>
            </a:r>
          </a:p>
        </p:txBody>
      </p:sp>
      <p:sp>
        <p:nvSpPr>
          <p:cNvPr id="50" name="Freeform 49"/>
          <p:cNvSpPr/>
          <p:nvPr/>
        </p:nvSpPr>
        <p:spPr>
          <a:xfrm>
            <a:off x="3710880" y="1562040"/>
            <a:ext cx="668880" cy="304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59" h="847">
                <a:moveTo>
                  <a:pt x="0" y="847"/>
                </a:moveTo>
                <a:lnTo>
                  <a:pt x="1859" y="847"/>
                </a:lnTo>
                <a:lnTo>
                  <a:pt x="1859" y="0"/>
                </a:lnTo>
                <a:lnTo>
                  <a:pt x="0" y="0"/>
                </a:ln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15919" y="1719000"/>
            <a:ext cx="46872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Cybersecurity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27520" y="1675079"/>
            <a:ext cx="438119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IT Essentials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9200" y="1571399"/>
            <a:ext cx="2006280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Ex. Infrastructure Program at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84720" y="1754280"/>
            <a:ext cx="1820519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a 2-Yr / Vocational College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39000" y="2810880"/>
            <a:ext cx="1998719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Ex. Data Science program at</a:t>
            </a:r>
          </a:p>
        </p:txBody>
      </p:sp>
      <p:sp>
        <p:nvSpPr>
          <p:cNvPr id="56" name="Freeform 55"/>
          <p:cNvSpPr/>
          <p:nvPr/>
        </p:nvSpPr>
        <p:spPr>
          <a:xfrm>
            <a:off x="2729160" y="2726280"/>
            <a:ext cx="1900440" cy="5241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80" h="1457">
                <a:moveTo>
                  <a:pt x="0" y="1457"/>
                </a:moveTo>
                <a:lnTo>
                  <a:pt x="5280" y="1457"/>
                </a:lnTo>
                <a:lnTo>
                  <a:pt x="5280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6149160" y="2826720"/>
            <a:ext cx="668880" cy="306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59" h="852">
                <a:moveTo>
                  <a:pt x="0" y="852"/>
                </a:moveTo>
                <a:lnTo>
                  <a:pt x="1859" y="852"/>
                </a:lnTo>
                <a:lnTo>
                  <a:pt x="1859" y="0"/>
                </a:lnTo>
                <a:lnTo>
                  <a:pt x="0" y="0"/>
                </a:lnTo>
                <a:close/>
              </a:path>
            </a:pathLst>
          </a:custGeom>
          <a:solidFill>
            <a:srgbClr val="58585B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30680" y="2993760"/>
            <a:ext cx="1561320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4-Yr College/University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315119" y="2895120"/>
            <a:ext cx="361799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Advanced</a:t>
            </a:r>
          </a:p>
        </p:txBody>
      </p:sp>
      <p:sp>
        <p:nvSpPr>
          <p:cNvPr id="60" name="Freeform 59"/>
          <p:cNvSpPr/>
          <p:nvPr/>
        </p:nvSpPr>
        <p:spPr>
          <a:xfrm>
            <a:off x="7322760" y="2826720"/>
            <a:ext cx="668880" cy="306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59" h="852">
                <a:moveTo>
                  <a:pt x="0" y="852"/>
                </a:moveTo>
                <a:lnTo>
                  <a:pt x="1859" y="852"/>
                </a:lnTo>
                <a:lnTo>
                  <a:pt x="1859" y="0"/>
                </a:lnTo>
                <a:lnTo>
                  <a:pt x="0" y="0"/>
                </a:lnTo>
                <a:close/>
              </a:path>
            </a:pathLst>
          </a:custGeom>
          <a:solidFill>
            <a:srgbClr val="58585B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267960" y="2986560"/>
            <a:ext cx="42912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Visualization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509600" y="2849400"/>
            <a:ext cx="31464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Scalable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512840" y="2940840"/>
            <a:ext cx="31176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Machine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508160" y="3032280"/>
            <a:ext cx="32076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Learning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998800" y="2851200"/>
            <a:ext cx="63180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Foundational</a:t>
            </a:r>
          </a:p>
        </p:txBody>
      </p:sp>
      <p:sp>
        <p:nvSpPr>
          <p:cNvPr id="66" name="Freeform 65"/>
          <p:cNvSpPr/>
          <p:nvPr/>
        </p:nvSpPr>
        <p:spPr>
          <a:xfrm>
            <a:off x="3811320" y="2828519"/>
            <a:ext cx="669240" cy="304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60" h="847">
                <a:moveTo>
                  <a:pt x="0" y="847"/>
                </a:moveTo>
                <a:lnTo>
                  <a:pt x="1860" y="847"/>
                </a:lnTo>
                <a:lnTo>
                  <a:pt x="1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30200" y="2973240"/>
            <a:ext cx="335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Course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091400" y="2895479"/>
            <a:ext cx="13320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IoT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903840" y="2986919"/>
            <a:ext cx="48672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Fundamentals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07960" y="3219480"/>
            <a:ext cx="1203119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Unique Program Courses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831640" y="3341880"/>
            <a:ext cx="13294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offered by College/University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953280" y="3729960"/>
            <a:ext cx="1683360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Ex. Robotics program at</a:t>
            </a:r>
          </a:p>
        </p:txBody>
      </p:sp>
      <p:sp>
        <p:nvSpPr>
          <p:cNvPr id="73" name="Freeform 72"/>
          <p:cNvSpPr/>
          <p:nvPr/>
        </p:nvSpPr>
        <p:spPr>
          <a:xfrm>
            <a:off x="2729160" y="3610079"/>
            <a:ext cx="1900440" cy="5914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80" h="1644">
                <a:moveTo>
                  <a:pt x="0" y="1644"/>
                </a:moveTo>
                <a:lnTo>
                  <a:pt x="5280" y="1644"/>
                </a:lnTo>
                <a:lnTo>
                  <a:pt x="5280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349640" y="3912840"/>
            <a:ext cx="1242719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Secondary School</a:t>
            </a:r>
          </a:p>
        </p:txBody>
      </p:sp>
      <p:sp>
        <p:nvSpPr>
          <p:cNvPr id="75" name="Freeform 74"/>
          <p:cNvSpPr/>
          <p:nvPr/>
        </p:nvSpPr>
        <p:spPr>
          <a:xfrm>
            <a:off x="3811320" y="3677400"/>
            <a:ext cx="669240" cy="304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60" h="847">
                <a:moveTo>
                  <a:pt x="0" y="847"/>
                </a:moveTo>
                <a:lnTo>
                  <a:pt x="1860" y="847"/>
                </a:lnTo>
                <a:lnTo>
                  <a:pt x="1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995920" y="4069440"/>
            <a:ext cx="13006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Robotics Course Curriculum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091400" y="3745440"/>
            <a:ext cx="13320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IoT</a:t>
            </a:r>
          </a:p>
        </p:txBody>
      </p:sp>
      <p:sp>
        <p:nvSpPr>
          <p:cNvPr id="78" name="Freeform 77"/>
          <p:cNvSpPr/>
          <p:nvPr/>
        </p:nvSpPr>
        <p:spPr>
          <a:xfrm>
            <a:off x="2806920" y="3686399"/>
            <a:ext cx="669240" cy="306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60" h="852">
                <a:moveTo>
                  <a:pt x="0" y="852"/>
                </a:moveTo>
                <a:lnTo>
                  <a:pt x="1860" y="852"/>
                </a:lnTo>
                <a:lnTo>
                  <a:pt x="1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903840" y="3836880"/>
            <a:ext cx="48672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Fundamentals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021840" y="3754800"/>
            <a:ext cx="24012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Intro to</a:t>
            </a:r>
          </a:p>
        </p:txBody>
      </p:sp>
      <p:sp>
        <p:nvSpPr>
          <p:cNvPr id="81" name="Freeform 80"/>
          <p:cNvSpPr/>
          <p:nvPr/>
        </p:nvSpPr>
        <p:spPr>
          <a:xfrm>
            <a:off x="5148000" y="3610079"/>
            <a:ext cx="3015720" cy="5929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378" h="1648">
                <a:moveTo>
                  <a:pt x="0" y="1648"/>
                </a:moveTo>
                <a:lnTo>
                  <a:pt x="8378" y="1648"/>
                </a:lnTo>
                <a:lnTo>
                  <a:pt x="8378" y="0"/>
                </a:lnTo>
                <a:lnTo>
                  <a:pt x="0" y="0"/>
                </a:lnTo>
                <a:close/>
              </a:path>
            </a:pathLst>
          </a:custGeom>
          <a:solidFill>
            <a:srgbClr val="367187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085920" y="3846960"/>
            <a:ext cx="11196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IoT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217480" y="3652559"/>
            <a:ext cx="2836800" cy="1177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3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Unique Skills for entry into post-secondary degree or training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217480" y="3777480"/>
            <a:ext cx="791640" cy="1177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3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programs, for ex.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217480" y="3919320"/>
            <a:ext cx="556920" cy="1177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3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Engineering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586199" y="3919320"/>
            <a:ext cx="623880" cy="1177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3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Data Science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217480" y="4044239"/>
            <a:ext cx="797759" cy="1177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3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IoT Infrastructure</a:t>
            </a:r>
          </a:p>
        </p:txBody>
      </p:sp>
      <p:sp>
        <p:nvSpPr>
          <p:cNvPr id="88" name="Freeform 87"/>
          <p:cNvSpPr/>
          <p:nvPr/>
        </p:nvSpPr>
        <p:spPr>
          <a:xfrm>
            <a:off x="211680" y="4573440"/>
            <a:ext cx="975240" cy="498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710" h="1385">
                <a:moveTo>
                  <a:pt x="0" y="1385"/>
                </a:moveTo>
                <a:lnTo>
                  <a:pt x="2710" y="1385"/>
                </a:lnTo>
                <a:lnTo>
                  <a:pt x="27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478440" y="4050720"/>
            <a:ext cx="430560" cy="86075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97" h="2392">
                <a:moveTo>
                  <a:pt x="1173" y="2392"/>
                </a:moveTo>
                <a:cubicBezTo>
                  <a:pt x="513" y="2379"/>
                  <a:pt x="-13" y="1832"/>
                  <a:pt x="0" y="1172"/>
                </a:cubicBezTo>
                <a:cubicBezTo>
                  <a:pt x="13" y="521"/>
                  <a:pt x="545" y="0"/>
                  <a:pt x="119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897480" y="4050720"/>
            <a:ext cx="431280" cy="86111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99" h="2393">
                <a:moveTo>
                  <a:pt x="23" y="0"/>
                </a:moveTo>
                <a:cubicBezTo>
                  <a:pt x="686" y="13"/>
                  <a:pt x="1212" y="559"/>
                  <a:pt x="1199" y="1219"/>
                </a:cubicBezTo>
                <a:cubicBezTo>
                  <a:pt x="1186" y="1870"/>
                  <a:pt x="653" y="2393"/>
                  <a:pt x="0" y="2393"/>
                </a:cubicBezTo>
                <a:close/>
              </a:path>
            </a:pathLst>
          </a:custGeom>
          <a:solidFill>
            <a:srgbClr val="D9D9D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586199" y="4044239"/>
            <a:ext cx="643680" cy="1177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3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Cybersecurity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486079" y="4321440"/>
            <a:ext cx="310068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IoT Fundamentals Academy support resources include</a:t>
            </a:r>
          </a:p>
        </p:txBody>
      </p:sp>
      <p:sp>
        <p:nvSpPr>
          <p:cNvPr id="93" name="Freeform 92"/>
          <p:cNvSpPr/>
          <p:nvPr/>
        </p:nvSpPr>
        <p:spPr>
          <a:xfrm>
            <a:off x="737280" y="4190759"/>
            <a:ext cx="336960" cy="3369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37" h="937">
                <a:moveTo>
                  <a:pt x="469" y="302"/>
                </a:moveTo>
                <a:lnTo>
                  <a:pt x="446" y="304"/>
                </a:lnTo>
                <a:lnTo>
                  <a:pt x="423" y="309"/>
                </a:lnTo>
                <a:lnTo>
                  <a:pt x="402" y="318"/>
                </a:lnTo>
                <a:lnTo>
                  <a:pt x="382" y="329"/>
                </a:lnTo>
                <a:lnTo>
                  <a:pt x="364" y="342"/>
                </a:lnTo>
                <a:lnTo>
                  <a:pt x="348" y="358"/>
                </a:lnTo>
                <a:lnTo>
                  <a:pt x="334" y="376"/>
                </a:lnTo>
                <a:lnTo>
                  <a:pt x="323" y="396"/>
                </a:lnTo>
                <a:lnTo>
                  <a:pt x="315" y="417"/>
                </a:lnTo>
                <a:lnTo>
                  <a:pt x="310" y="440"/>
                </a:lnTo>
                <a:lnTo>
                  <a:pt x="308" y="464"/>
                </a:lnTo>
                <a:lnTo>
                  <a:pt x="310" y="488"/>
                </a:lnTo>
                <a:lnTo>
                  <a:pt x="315" y="510"/>
                </a:lnTo>
                <a:lnTo>
                  <a:pt x="323" y="532"/>
                </a:lnTo>
                <a:lnTo>
                  <a:pt x="334" y="552"/>
                </a:lnTo>
                <a:lnTo>
                  <a:pt x="348" y="570"/>
                </a:lnTo>
                <a:lnTo>
                  <a:pt x="364" y="586"/>
                </a:lnTo>
                <a:lnTo>
                  <a:pt x="382" y="599"/>
                </a:lnTo>
                <a:lnTo>
                  <a:pt x="402" y="610"/>
                </a:lnTo>
                <a:lnTo>
                  <a:pt x="423" y="619"/>
                </a:lnTo>
                <a:lnTo>
                  <a:pt x="446" y="623"/>
                </a:lnTo>
                <a:lnTo>
                  <a:pt x="469" y="625"/>
                </a:lnTo>
                <a:lnTo>
                  <a:pt x="493" y="623"/>
                </a:lnTo>
                <a:lnTo>
                  <a:pt x="516" y="619"/>
                </a:lnTo>
                <a:lnTo>
                  <a:pt x="537" y="610"/>
                </a:lnTo>
                <a:lnTo>
                  <a:pt x="558" y="599"/>
                </a:lnTo>
                <a:lnTo>
                  <a:pt x="576" y="586"/>
                </a:lnTo>
                <a:lnTo>
                  <a:pt x="592" y="570"/>
                </a:lnTo>
                <a:lnTo>
                  <a:pt x="605" y="552"/>
                </a:lnTo>
                <a:lnTo>
                  <a:pt x="616" y="532"/>
                </a:lnTo>
                <a:lnTo>
                  <a:pt x="624" y="510"/>
                </a:lnTo>
                <a:lnTo>
                  <a:pt x="629" y="488"/>
                </a:lnTo>
                <a:lnTo>
                  <a:pt x="631" y="464"/>
                </a:lnTo>
                <a:lnTo>
                  <a:pt x="629" y="440"/>
                </a:lnTo>
                <a:lnTo>
                  <a:pt x="624" y="417"/>
                </a:lnTo>
                <a:lnTo>
                  <a:pt x="616" y="396"/>
                </a:lnTo>
                <a:lnTo>
                  <a:pt x="605" y="376"/>
                </a:lnTo>
                <a:lnTo>
                  <a:pt x="592" y="358"/>
                </a:lnTo>
                <a:lnTo>
                  <a:pt x="576" y="342"/>
                </a:lnTo>
                <a:lnTo>
                  <a:pt x="558" y="329"/>
                </a:lnTo>
                <a:lnTo>
                  <a:pt x="537" y="318"/>
                </a:lnTo>
                <a:lnTo>
                  <a:pt x="516" y="309"/>
                </a:lnTo>
                <a:lnTo>
                  <a:pt x="493" y="304"/>
                </a:lnTo>
                <a:close/>
                <a:moveTo>
                  <a:pt x="433" y="0"/>
                </a:moveTo>
                <a:lnTo>
                  <a:pt x="506" y="0"/>
                </a:lnTo>
                <a:lnTo>
                  <a:pt x="519" y="2"/>
                </a:lnTo>
                <a:lnTo>
                  <a:pt x="530" y="7"/>
                </a:lnTo>
                <a:lnTo>
                  <a:pt x="539" y="14"/>
                </a:lnTo>
                <a:lnTo>
                  <a:pt x="547" y="23"/>
                </a:lnTo>
                <a:lnTo>
                  <a:pt x="551" y="35"/>
                </a:lnTo>
                <a:lnTo>
                  <a:pt x="553" y="48"/>
                </a:lnTo>
                <a:lnTo>
                  <a:pt x="553" y="91"/>
                </a:lnTo>
                <a:lnTo>
                  <a:pt x="586" y="99"/>
                </a:lnTo>
                <a:lnTo>
                  <a:pt x="618" y="111"/>
                </a:lnTo>
                <a:lnTo>
                  <a:pt x="648" y="125"/>
                </a:lnTo>
                <a:lnTo>
                  <a:pt x="677" y="143"/>
                </a:lnTo>
                <a:lnTo>
                  <a:pt x="708" y="112"/>
                </a:lnTo>
                <a:lnTo>
                  <a:pt x="718" y="105"/>
                </a:lnTo>
                <a:lnTo>
                  <a:pt x="729" y="100"/>
                </a:lnTo>
                <a:lnTo>
                  <a:pt x="741" y="98"/>
                </a:lnTo>
                <a:lnTo>
                  <a:pt x="753" y="100"/>
                </a:lnTo>
                <a:lnTo>
                  <a:pt x="764" y="105"/>
                </a:lnTo>
                <a:lnTo>
                  <a:pt x="775" y="112"/>
                </a:lnTo>
                <a:lnTo>
                  <a:pt x="826" y="164"/>
                </a:lnTo>
                <a:lnTo>
                  <a:pt x="834" y="174"/>
                </a:lnTo>
                <a:lnTo>
                  <a:pt x="838" y="185"/>
                </a:lnTo>
                <a:lnTo>
                  <a:pt x="840" y="198"/>
                </a:lnTo>
                <a:lnTo>
                  <a:pt x="838" y="209"/>
                </a:lnTo>
                <a:lnTo>
                  <a:pt x="834" y="221"/>
                </a:lnTo>
                <a:lnTo>
                  <a:pt x="826" y="231"/>
                </a:lnTo>
                <a:lnTo>
                  <a:pt x="795" y="262"/>
                </a:lnTo>
                <a:lnTo>
                  <a:pt x="811" y="291"/>
                </a:lnTo>
                <a:lnTo>
                  <a:pt x="825" y="321"/>
                </a:lnTo>
                <a:lnTo>
                  <a:pt x="836" y="352"/>
                </a:lnTo>
                <a:lnTo>
                  <a:pt x="844" y="385"/>
                </a:lnTo>
                <a:lnTo>
                  <a:pt x="890" y="385"/>
                </a:lnTo>
                <a:lnTo>
                  <a:pt x="902" y="387"/>
                </a:lnTo>
                <a:lnTo>
                  <a:pt x="914" y="391"/>
                </a:lnTo>
                <a:lnTo>
                  <a:pt x="924" y="399"/>
                </a:lnTo>
                <a:lnTo>
                  <a:pt x="931" y="409"/>
                </a:lnTo>
                <a:lnTo>
                  <a:pt x="936" y="420"/>
                </a:lnTo>
                <a:lnTo>
                  <a:pt x="937" y="433"/>
                </a:lnTo>
                <a:lnTo>
                  <a:pt x="937" y="506"/>
                </a:lnTo>
                <a:lnTo>
                  <a:pt x="936" y="518"/>
                </a:lnTo>
                <a:lnTo>
                  <a:pt x="931" y="529"/>
                </a:lnTo>
                <a:lnTo>
                  <a:pt x="924" y="539"/>
                </a:lnTo>
                <a:lnTo>
                  <a:pt x="914" y="546"/>
                </a:lnTo>
                <a:lnTo>
                  <a:pt x="902" y="551"/>
                </a:lnTo>
                <a:lnTo>
                  <a:pt x="890" y="553"/>
                </a:lnTo>
                <a:lnTo>
                  <a:pt x="841" y="553"/>
                </a:lnTo>
                <a:lnTo>
                  <a:pt x="833" y="584"/>
                </a:lnTo>
                <a:lnTo>
                  <a:pt x="821" y="614"/>
                </a:lnTo>
                <a:lnTo>
                  <a:pt x="807" y="644"/>
                </a:lnTo>
                <a:lnTo>
                  <a:pt x="791" y="672"/>
                </a:lnTo>
                <a:lnTo>
                  <a:pt x="826" y="707"/>
                </a:lnTo>
                <a:lnTo>
                  <a:pt x="834" y="717"/>
                </a:lnTo>
                <a:lnTo>
                  <a:pt x="838" y="728"/>
                </a:lnTo>
                <a:lnTo>
                  <a:pt x="840" y="740"/>
                </a:lnTo>
                <a:lnTo>
                  <a:pt x="838" y="752"/>
                </a:lnTo>
                <a:lnTo>
                  <a:pt x="834" y="764"/>
                </a:lnTo>
                <a:lnTo>
                  <a:pt x="826" y="773"/>
                </a:lnTo>
                <a:lnTo>
                  <a:pt x="775" y="826"/>
                </a:lnTo>
                <a:lnTo>
                  <a:pt x="764" y="833"/>
                </a:lnTo>
                <a:lnTo>
                  <a:pt x="753" y="838"/>
                </a:lnTo>
                <a:lnTo>
                  <a:pt x="741" y="839"/>
                </a:lnTo>
                <a:lnTo>
                  <a:pt x="729" y="838"/>
                </a:lnTo>
                <a:lnTo>
                  <a:pt x="718" y="833"/>
                </a:lnTo>
                <a:lnTo>
                  <a:pt x="708" y="826"/>
                </a:lnTo>
                <a:lnTo>
                  <a:pt x="671" y="789"/>
                </a:lnTo>
                <a:lnTo>
                  <a:pt x="644" y="805"/>
                </a:lnTo>
                <a:lnTo>
                  <a:pt x="615" y="818"/>
                </a:lnTo>
                <a:lnTo>
                  <a:pt x="585" y="829"/>
                </a:lnTo>
                <a:lnTo>
                  <a:pt x="553" y="837"/>
                </a:lnTo>
                <a:lnTo>
                  <a:pt x="553" y="889"/>
                </a:lnTo>
                <a:lnTo>
                  <a:pt x="551" y="902"/>
                </a:lnTo>
                <a:lnTo>
                  <a:pt x="547" y="913"/>
                </a:lnTo>
                <a:lnTo>
                  <a:pt x="539" y="922"/>
                </a:lnTo>
                <a:lnTo>
                  <a:pt x="530" y="930"/>
                </a:lnTo>
                <a:lnTo>
                  <a:pt x="519" y="935"/>
                </a:lnTo>
                <a:lnTo>
                  <a:pt x="506" y="937"/>
                </a:lnTo>
                <a:lnTo>
                  <a:pt x="433" y="937"/>
                </a:lnTo>
                <a:lnTo>
                  <a:pt x="420" y="935"/>
                </a:lnTo>
                <a:lnTo>
                  <a:pt x="409" y="930"/>
                </a:lnTo>
                <a:lnTo>
                  <a:pt x="400" y="922"/>
                </a:lnTo>
                <a:lnTo>
                  <a:pt x="392" y="913"/>
                </a:lnTo>
                <a:lnTo>
                  <a:pt x="388" y="902"/>
                </a:lnTo>
                <a:lnTo>
                  <a:pt x="386" y="889"/>
                </a:lnTo>
                <a:lnTo>
                  <a:pt x="386" y="837"/>
                </a:lnTo>
                <a:lnTo>
                  <a:pt x="354" y="829"/>
                </a:lnTo>
                <a:lnTo>
                  <a:pt x="324" y="818"/>
                </a:lnTo>
                <a:lnTo>
                  <a:pt x="295" y="805"/>
                </a:lnTo>
                <a:lnTo>
                  <a:pt x="267" y="789"/>
                </a:lnTo>
                <a:lnTo>
                  <a:pt x="230" y="826"/>
                </a:lnTo>
                <a:lnTo>
                  <a:pt x="220" y="833"/>
                </a:lnTo>
                <a:lnTo>
                  <a:pt x="209" y="838"/>
                </a:lnTo>
                <a:lnTo>
                  <a:pt x="197" y="839"/>
                </a:lnTo>
                <a:lnTo>
                  <a:pt x="185" y="838"/>
                </a:lnTo>
                <a:lnTo>
                  <a:pt x="174" y="833"/>
                </a:lnTo>
                <a:lnTo>
                  <a:pt x="163" y="826"/>
                </a:lnTo>
                <a:lnTo>
                  <a:pt x="112" y="773"/>
                </a:lnTo>
                <a:lnTo>
                  <a:pt x="104" y="764"/>
                </a:lnTo>
                <a:lnTo>
                  <a:pt x="99" y="752"/>
                </a:lnTo>
                <a:lnTo>
                  <a:pt x="98" y="740"/>
                </a:lnTo>
                <a:lnTo>
                  <a:pt x="99" y="728"/>
                </a:lnTo>
                <a:lnTo>
                  <a:pt x="104" y="717"/>
                </a:lnTo>
                <a:lnTo>
                  <a:pt x="112" y="707"/>
                </a:lnTo>
                <a:lnTo>
                  <a:pt x="147" y="672"/>
                </a:lnTo>
                <a:lnTo>
                  <a:pt x="131" y="644"/>
                </a:lnTo>
                <a:lnTo>
                  <a:pt x="117" y="614"/>
                </a:lnTo>
                <a:lnTo>
                  <a:pt x="105" y="584"/>
                </a:lnTo>
                <a:lnTo>
                  <a:pt x="96" y="553"/>
                </a:lnTo>
                <a:lnTo>
                  <a:pt x="48" y="553"/>
                </a:lnTo>
                <a:lnTo>
                  <a:pt x="35" y="551"/>
                </a:lnTo>
                <a:lnTo>
                  <a:pt x="24" y="546"/>
                </a:lnTo>
                <a:lnTo>
                  <a:pt x="14" y="539"/>
                </a:lnTo>
                <a:lnTo>
                  <a:pt x="7" y="529"/>
                </a:lnTo>
                <a:lnTo>
                  <a:pt x="2" y="518"/>
                </a:lnTo>
                <a:lnTo>
                  <a:pt x="0" y="506"/>
                </a:lnTo>
                <a:lnTo>
                  <a:pt x="0" y="433"/>
                </a:lnTo>
                <a:lnTo>
                  <a:pt x="2" y="420"/>
                </a:lnTo>
                <a:lnTo>
                  <a:pt x="7" y="409"/>
                </a:lnTo>
                <a:lnTo>
                  <a:pt x="14" y="399"/>
                </a:lnTo>
                <a:lnTo>
                  <a:pt x="24" y="391"/>
                </a:lnTo>
                <a:lnTo>
                  <a:pt x="35" y="387"/>
                </a:lnTo>
                <a:lnTo>
                  <a:pt x="48" y="385"/>
                </a:lnTo>
                <a:lnTo>
                  <a:pt x="94" y="385"/>
                </a:lnTo>
                <a:lnTo>
                  <a:pt x="102" y="352"/>
                </a:lnTo>
                <a:lnTo>
                  <a:pt x="113" y="321"/>
                </a:lnTo>
                <a:lnTo>
                  <a:pt x="127" y="291"/>
                </a:lnTo>
                <a:lnTo>
                  <a:pt x="143" y="262"/>
                </a:lnTo>
                <a:lnTo>
                  <a:pt x="112" y="231"/>
                </a:lnTo>
                <a:lnTo>
                  <a:pt x="104" y="221"/>
                </a:lnTo>
                <a:lnTo>
                  <a:pt x="99" y="209"/>
                </a:lnTo>
                <a:lnTo>
                  <a:pt x="98" y="198"/>
                </a:lnTo>
                <a:lnTo>
                  <a:pt x="99" y="185"/>
                </a:lnTo>
                <a:lnTo>
                  <a:pt x="104" y="174"/>
                </a:lnTo>
                <a:lnTo>
                  <a:pt x="112" y="164"/>
                </a:lnTo>
                <a:lnTo>
                  <a:pt x="163" y="112"/>
                </a:lnTo>
                <a:lnTo>
                  <a:pt x="174" y="105"/>
                </a:lnTo>
                <a:lnTo>
                  <a:pt x="185" y="100"/>
                </a:lnTo>
                <a:lnTo>
                  <a:pt x="197" y="98"/>
                </a:lnTo>
                <a:lnTo>
                  <a:pt x="209" y="100"/>
                </a:lnTo>
                <a:lnTo>
                  <a:pt x="220" y="105"/>
                </a:lnTo>
                <a:lnTo>
                  <a:pt x="230" y="112"/>
                </a:lnTo>
                <a:lnTo>
                  <a:pt x="260" y="143"/>
                </a:lnTo>
                <a:lnTo>
                  <a:pt x="291" y="125"/>
                </a:lnTo>
                <a:lnTo>
                  <a:pt x="321" y="111"/>
                </a:lnTo>
                <a:lnTo>
                  <a:pt x="353" y="99"/>
                </a:lnTo>
                <a:lnTo>
                  <a:pt x="386" y="91"/>
                </a:lnTo>
                <a:lnTo>
                  <a:pt x="386" y="48"/>
                </a:lnTo>
                <a:lnTo>
                  <a:pt x="388" y="35"/>
                </a:lnTo>
                <a:lnTo>
                  <a:pt x="392" y="23"/>
                </a:lnTo>
                <a:lnTo>
                  <a:pt x="400" y="14"/>
                </a:lnTo>
                <a:lnTo>
                  <a:pt x="409" y="7"/>
                </a:lnTo>
                <a:lnTo>
                  <a:pt x="420" y="2"/>
                </a:lnTo>
                <a:close/>
              </a:path>
            </a:pathLst>
          </a:custGeom>
          <a:solidFill>
            <a:srgbClr val="367187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4" name="Freeform 93"/>
          <p:cNvSpPr/>
          <p:nvPr/>
        </p:nvSpPr>
        <p:spPr>
          <a:xfrm>
            <a:off x="905039" y="4190759"/>
            <a:ext cx="169200" cy="3369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71" h="937">
                <a:moveTo>
                  <a:pt x="0" y="0"/>
                </a:moveTo>
                <a:lnTo>
                  <a:pt x="39" y="0"/>
                </a:lnTo>
                <a:lnTo>
                  <a:pt x="51" y="2"/>
                </a:lnTo>
                <a:lnTo>
                  <a:pt x="63" y="7"/>
                </a:lnTo>
                <a:lnTo>
                  <a:pt x="73" y="14"/>
                </a:lnTo>
                <a:lnTo>
                  <a:pt x="80" y="23"/>
                </a:lnTo>
                <a:lnTo>
                  <a:pt x="85" y="35"/>
                </a:lnTo>
                <a:lnTo>
                  <a:pt x="87" y="48"/>
                </a:lnTo>
                <a:lnTo>
                  <a:pt x="87" y="91"/>
                </a:lnTo>
                <a:lnTo>
                  <a:pt x="120" y="99"/>
                </a:lnTo>
                <a:lnTo>
                  <a:pt x="152" y="111"/>
                </a:lnTo>
                <a:lnTo>
                  <a:pt x="182" y="125"/>
                </a:lnTo>
                <a:lnTo>
                  <a:pt x="211" y="143"/>
                </a:lnTo>
                <a:lnTo>
                  <a:pt x="242" y="112"/>
                </a:lnTo>
                <a:lnTo>
                  <a:pt x="252" y="105"/>
                </a:lnTo>
                <a:lnTo>
                  <a:pt x="263" y="100"/>
                </a:lnTo>
                <a:lnTo>
                  <a:pt x="275" y="98"/>
                </a:lnTo>
                <a:lnTo>
                  <a:pt x="287" y="100"/>
                </a:lnTo>
                <a:lnTo>
                  <a:pt x="298" y="105"/>
                </a:lnTo>
                <a:lnTo>
                  <a:pt x="309" y="112"/>
                </a:lnTo>
                <a:lnTo>
                  <a:pt x="360" y="164"/>
                </a:lnTo>
                <a:lnTo>
                  <a:pt x="368" y="174"/>
                </a:lnTo>
                <a:lnTo>
                  <a:pt x="372" y="185"/>
                </a:lnTo>
                <a:lnTo>
                  <a:pt x="374" y="198"/>
                </a:lnTo>
                <a:lnTo>
                  <a:pt x="372" y="209"/>
                </a:lnTo>
                <a:lnTo>
                  <a:pt x="368" y="221"/>
                </a:lnTo>
                <a:lnTo>
                  <a:pt x="360" y="231"/>
                </a:lnTo>
                <a:lnTo>
                  <a:pt x="329" y="262"/>
                </a:lnTo>
                <a:lnTo>
                  <a:pt x="345" y="291"/>
                </a:lnTo>
                <a:lnTo>
                  <a:pt x="359" y="321"/>
                </a:lnTo>
                <a:lnTo>
                  <a:pt x="370" y="352"/>
                </a:lnTo>
                <a:lnTo>
                  <a:pt x="378" y="385"/>
                </a:lnTo>
                <a:lnTo>
                  <a:pt x="424" y="385"/>
                </a:lnTo>
                <a:lnTo>
                  <a:pt x="436" y="387"/>
                </a:lnTo>
                <a:lnTo>
                  <a:pt x="448" y="391"/>
                </a:lnTo>
                <a:lnTo>
                  <a:pt x="458" y="399"/>
                </a:lnTo>
                <a:lnTo>
                  <a:pt x="465" y="409"/>
                </a:lnTo>
                <a:lnTo>
                  <a:pt x="470" y="420"/>
                </a:lnTo>
                <a:lnTo>
                  <a:pt x="471" y="433"/>
                </a:lnTo>
                <a:lnTo>
                  <a:pt x="471" y="506"/>
                </a:lnTo>
                <a:lnTo>
                  <a:pt x="470" y="518"/>
                </a:lnTo>
                <a:lnTo>
                  <a:pt x="465" y="529"/>
                </a:lnTo>
                <a:lnTo>
                  <a:pt x="458" y="539"/>
                </a:lnTo>
                <a:lnTo>
                  <a:pt x="448" y="546"/>
                </a:lnTo>
                <a:lnTo>
                  <a:pt x="436" y="551"/>
                </a:lnTo>
                <a:lnTo>
                  <a:pt x="424" y="553"/>
                </a:lnTo>
                <a:lnTo>
                  <a:pt x="375" y="553"/>
                </a:lnTo>
                <a:lnTo>
                  <a:pt x="367" y="584"/>
                </a:lnTo>
                <a:lnTo>
                  <a:pt x="355" y="614"/>
                </a:lnTo>
                <a:lnTo>
                  <a:pt x="341" y="644"/>
                </a:lnTo>
                <a:lnTo>
                  <a:pt x="325" y="672"/>
                </a:lnTo>
                <a:lnTo>
                  <a:pt x="360" y="707"/>
                </a:lnTo>
                <a:lnTo>
                  <a:pt x="368" y="717"/>
                </a:lnTo>
                <a:lnTo>
                  <a:pt x="372" y="728"/>
                </a:lnTo>
                <a:lnTo>
                  <a:pt x="374" y="740"/>
                </a:lnTo>
                <a:lnTo>
                  <a:pt x="372" y="752"/>
                </a:lnTo>
                <a:lnTo>
                  <a:pt x="368" y="764"/>
                </a:lnTo>
                <a:lnTo>
                  <a:pt x="360" y="773"/>
                </a:lnTo>
                <a:lnTo>
                  <a:pt x="309" y="826"/>
                </a:lnTo>
                <a:lnTo>
                  <a:pt x="298" y="833"/>
                </a:lnTo>
                <a:lnTo>
                  <a:pt x="287" y="838"/>
                </a:lnTo>
                <a:lnTo>
                  <a:pt x="275" y="839"/>
                </a:lnTo>
                <a:lnTo>
                  <a:pt x="263" y="838"/>
                </a:lnTo>
                <a:lnTo>
                  <a:pt x="252" y="833"/>
                </a:lnTo>
                <a:lnTo>
                  <a:pt x="242" y="826"/>
                </a:lnTo>
                <a:lnTo>
                  <a:pt x="205" y="789"/>
                </a:lnTo>
                <a:lnTo>
                  <a:pt x="177" y="805"/>
                </a:lnTo>
                <a:lnTo>
                  <a:pt x="149" y="818"/>
                </a:lnTo>
                <a:lnTo>
                  <a:pt x="119" y="829"/>
                </a:lnTo>
                <a:lnTo>
                  <a:pt x="87" y="837"/>
                </a:lnTo>
                <a:lnTo>
                  <a:pt x="87" y="889"/>
                </a:lnTo>
                <a:lnTo>
                  <a:pt x="85" y="902"/>
                </a:lnTo>
                <a:lnTo>
                  <a:pt x="80" y="913"/>
                </a:lnTo>
                <a:lnTo>
                  <a:pt x="73" y="922"/>
                </a:lnTo>
                <a:lnTo>
                  <a:pt x="63" y="930"/>
                </a:lnTo>
                <a:lnTo>
                  <a:pt x="51" y="935"/>
                </a:lnTo>
                <a:lnTo>
                  <a:pt x="39" y="937"/>
                </a:lnTo>
                <a:lnTo>
                  <a:pt x="0" y="937"/>
                </a:lnTo>
                <a:lnTo>
                  <a:pt x="0" y="625"/>
                </a:lnTo>
                <a:lnTo>
                  <a:pt x="2" y="625"/>
                </a:lnTo>
                <a:lnTo>
                  <a:pt x="26" y="623"/>
                </a:lnTo>
                <a:lnTo>
                  <a:pt x="49" y="619"/>
                </a:lnTo>
                <a:lnTo>
                  <a:pt x="71" y="610"/>
                </a:lnTo>
                <a:lnTo>
                  <a:pt x="91" y="599"/>
                </a:lnTo>
                <a:lnTo>
                  <a:pt x="109" y="586"/>
                </a:lnTo>
                <a:lnTo>
                  <a:pt x="125" y="570"/>
                </a:lnTo>
                <a:lnTo>
                  <a:pt x="139" y="552"/>
                </a:lnTo>
                <a:lnTo>
                  <a:pt x="150" y="532"/>
                </a:lnTo>
                <a:lnTo>
                  <a:pt x="158" y="510"/>
                </a:lnTo>
                <a:lnTo>
                  <a:pt x="163" y="488"/>
                </a:lnTo>
                <a:lnTo>
                  <a:pt x="165" y="464"/>
                </a:lnTo>
                <a:lnTo>
                  <a:pt x="163" y="440"/>
                </a:lnTo>
                <a:lnTo>
                  <a:pt x="158" y="417"/>
                </a:lnTo>
                <a:lnTo>
                  <a:pt x="150" y="396"/>
                </a:lnTo>
                <a:lnTo>
                  <a:pt x="139" y="376"/>
                </a:lnTo>
                <a:lnTo>
                  <a:pt x="125" y="358"/>
                </a:lnTo>
                <a:lnTo>
                  <a:pt x="109" y="342"/>
                </a:lnTo>
                <a:lnTo>
                  <a:pt x="91" y="329"/>
                </a:lnTo>
                <a:lnTo>
                  <a:pt x="71" y="318"/>
                </a:lnTo>
                <a:lnTo>
                  <a:pt x="49" y="309"/>
                </a:lnTo>
                <a:lnTo>
                  <a:pt x="26" y="304"/>
                </a:lnTo>
                <a:lnTo>
                  <a:pt x="2" y="302"/>
                </a:lnTo>
                <a:lnTo>
                  <a:pt x="0" y="302"/>
                </a:lnTo>
                <a:close/>
              </a:path>
            </a:pathLst>
          </a:custGeom>
          <a:solidFill>
            <a:srgbClr val="004C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5" name="Freeform 94"/>
          <p:cNvSpPr/>
          <p:nvPr/>
        </p:nvSpPr>
        <p:spPr>
          <a:xfrm>
            <a:off x="938520" y="4491000"/>
            <a:ext cx="248400" cy="248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1" h="691">
                <a:moveTo>
                  <a:pt x="345" y="223"/>
                </a:moveTo>
                <a:lnTo>
                  <a:pt x="324" y="225"/>
                </a:lnTo>
                <a:lnTo>
                  <a:pt x="304" y="230"/>
                </a:lnTo>
                <a:lnTo>
                  <a:pt x="285" y="239"/>
                </a:lnTo>
                <a:lnTo>
                  <a:pt x="268" y="251"/>
                </a:lnTo>
                <a:lnTo>
                  <a:pt x="254" y="265"/>
                </a:lnTo>
                <a:lnTo>
                  <a:pt x="242" y="282"/>
                </a:lnTo>
                <a:lnTo>
                  <a:pt x="234" y="302"/>
                </a:lnTo>
                <a:lnTo>
                  <a:pt x="228" y="322"/>
                </a:lnTo>
                <a:lnTo>
                  <a:pt x="226" y="343"/>
                </a:lnTo>
                <a:lnTo>
                  <a:pt x="228" y="364"/>
                </a:lnTo>
                <a:lnTo>
                  <a:pt x="234" y="384"/>
                </a:lnTo>
                <a:lnTo>
                  <a:pt x="242" y="402"/>
                </a:lnTo>
                <a:lnTo>
                  <a:pt x="254" y="419"/>
                </a:lnTo>
                <a:lnTo>
                  <a:pt x="268" y="434"/>
                </a:lnTo>
                <a:lnTo>
                  <a:pt x="285" y="445"/>
                </a:lnTo>
                <a:lnTo>
                  <a:pt x="304" y="454"/>
                </a:lnTo>
                <a:lnTo>
                  <a:pt x="324" y="460"/>
                </a:lnTo>
                <a:lnTo>
                  <a:pt x="345" y="462"/>
                </a:lnTo>
                <a:lnTo>
                  <a:pt x="367" y="460"/>
                </a:lnTo>
                <a:lnTo>
                  <a:pt x="387" y="454"/>
                </a:lnTo>
                <a:lnTo>
                  <a:pt x="406" y="445"/>
                </a:lnTo>
                <a:lnTo>
                  <a:pt x="422" y="434"/>
                </a:lnTo>
                <a:lnTo>
                  <a:pt x="436" y="419"/>
                </a:lnTo>
                <a:lnTo>
                  <a:pt x="447" y="402"/>
                </a:lnTo>
                <a:lnTo>
                  <a:pt x="457" y="384"/>
                </a:lnTo>
                <a:lnTo>
                  <a:pt x="462" y="364"/>
                </a:lnTo>
                <a:lnTo>
                  <a:pt x="464" y="343"/>
                </a:lnTo>
                <a:lnTo>
                  <a:pt x="462" y="322"/>
                </a:lnTo>
                <a:lnTo>
                  <a:pt x="457" y="302"/>
                </a:lnTo>
                <a:lnTo>
                  <a:pt x="447" y="282"/>
                </a:lnTo>
                <a:lnTo>
                  <a:pt x="436" y="265"/>
                </a:lnTo>
                <a:lnTo>
                  <a:pt x="422" y="251"/>
                </a:lnTo>
                <a:lnTo>
                  <a:pt x="406" y="239"/>
                </a:lnTo>
                <a:lnTo>
                  <a:pt x="387" y="230"/>
                </a:lnTo>
                <a:lnTo>
                  <a:pt x="367" y="225"/>
                </a:lnTo>
                <a:close/>
                <a:moveTo>
                  <a:pt x="318" y="0"/>
                </a:moveTo>
                <a:lnTo>
                  <a:pt x="372" y="0"/>
                </a:lnTo>
                <a:lnTo>
                  <a:pt x="383" y="2"/>
                </a:lnTo>
                <a:lnTo>
                  <a:pt x="393" y="7"/>
                </a:lnTo>
                <a:lnTo>
                  <a:pt x="400" y="15"/>
                </a:lnTo>
                <a:lnTo>
                  <a:pt x="406" y="24"/>
                </a:lnTo>
                <a:lnTo>
                  <a:pt x="407" y="36"/>
                </a:lnTo>
                <a:lnTo>
                  <a:pt x="407" y="66"/>
                </a:lnTo>
                <a:lnTo>
                  <a:pt x="439" y="76"/>
                </a:lnTo>
                <a:lnTo>
                  <a:pt x="470" y="88"/>
                </a:lnTo>
                <a:lnTo>
                  <a:pt x="498" y="104"/>
                </a:lnTo>
                <a:lnTo>
                  <a:pt x="521" y="83"/>
                </a:lnTo>
                <a:lnTo>
                  <a:pt x="531" y="76"/>
                </a:lnTo>
                <a:lnTo>
                  <a:pt x="541" y="72"/>
                </a:lnTo>
                <a:lnTo>
                  <a:pt x="552" y="72"/>
                </a:lnTo>
                <a:lnTo>
                  <a:pt x="562" y="76"/>
                </a:lnTo>
                <a:lnTo>
                  <a:pt x="571" y="83"/>
                </a:lnTo>
                <a:lnTo>
                  <a:pt x="609" y="120"/>
                </a:lnTo>
                <a:lnTo>
                  <a:pt x="616" y="129"/>
                </a:lnTo>
                <a:lnTo>
                  <a:pt x="619" y="140"/>
                </a:lnTo>
                <a:lnTo>
                  <a:pt x="619" y="151"/>
                </a:lnTo>
                <a:lnTo>
                  <a:pt x="616" y="161"/>
                </a:lnTo>
                <a:lnTo>
                  <a:pt x="609" y="170"/>
                </a:lnTo>
                <a:lnTo>
                  <a:pt x="586" y="193"/>
                </a:lnTo>
                <a:lnTo>
                  <a:pt x="602" y="222"/>
                </a:lnTo>
                <a:lnTo>
                  <a:pt x="614" y="251"/>
                </a:lnTo>
                <a:lnTo>
                  <a:pt x="622" y="284"/>
                </a:lnTo>
                <a:lnTo>
                  <a:pt x="656" y="284"/>
                </a:lnTo>
                <a:lnTo>
                  <a:pt x="667" y="285"/>
                </a:lnTo>
                <a:lnTo>
                  <a:pt x="677" y="290"/>
                </a:lnTo>
                <a:lnTo>
                  <a:pt x="684" y="299"/>
                </a:lnTo>
                <a:lnTo>
                  <a:pt x="689" y="308"/>
                </a:lnTo>
                <a:lnTo>
                  <a:pt x="691" y="320"/>
                </a:lnTo>
                <a:lnTo>
                  <a:pt x="691" y="373"/>
                </a:lnTo>
                <a:lnTo>
                  <a:pt x="689" y="384"/>
                </a:lnTo>
                <a:lnTo>
                  <a:pt x="684" y="394"/>
                </a:lnTo>
                <a:lnTo>
                  <a:pt x="677" y="402"/>
                </a:lnTo>
                <a:lnTo>
                  <a:pt x="667" y="406"/>
                </a:lnTo>
                <a:lnTo>
                  <a:pt x="656" y="408"/>
                </a:lnTo>
                <a:lnTo>
                  <a:pt x="620" y="408"/>
                </a:lnTo>
                <a:lnTo>
                  <a:pt x="611" y="439"/>
                </a:lnTo>
                <a:lnTo>
                  <a:pt x="599" y="469"/>
                </a:lnTo>
                <a:lnTo>
                  <a:pt x="583" y="496"/>
                </a:lnTo>
                <a:lnTo>
                  <a:pt x="609" y="522"/>
                </a:lnTo>
                <a:lnTo>
                  <a:pt x="616" y="531"/>
                </a:lnTo>
                <a:lnTo>
                  <a:pt x="619" y="542"/>
                </a:lnTo>
                <a:lnTo>
                  <a:pt x="619" y="552"/>
                </a:lnTo>
                <a:lnTo>
                  <a:pt x="616" y="562"/>
                </a:lnTo>
                <a:lnTo>
                  <a:pt x="609" y="571"/>
                </a:lnTo>
                <a:lnTo>
                  <a:pt x="571" y="609"/>
                </a:lnTo>
                <a:lnTo>
                  <a:pt x="562" y="616"/>
                </a:lnTo>
                <a:lnTo>
                  <a:pt x="552" y="619"/>
                </a:lnTo>
                <a:lnTo>
                  <a:pt x="541" y="619"/>
                </a:lnTo>
                <a:lnTo>
                  <a:pt x="531" y="616"/>
                </a:lnTo>
                <a:lnTo>
                  <a:pt x="521" y="609"/>
                </a:lnTo>
                <a:lnTo>
                  <a:pt x="494" y="582"/>
                </a:lnTo>
                <a:lnTo>
                  <a:pt x="466" y="598"/>
                </a:lnTo>
                <a:lnTo>
                  <a:pt x="438" y="609"/>
                </a:lnTo>
                <a:lnTo>
                  <a:pt x="407" y="618"/>
                </a:lnTo>
                <a:lnTo>
                  <a:pt x="407" y="656"/>
                </a:lnTo>
                <a:lnTo>
                  <a:pt x="406" y="667"/>
                </a:lnTo>
                <a:lnTo>
                  <a:pt x="400" y="677"/>
                </a:lnTo>
                <a:lnTo>
                  <a:pt x="393" y="685"/>
                </a:lnTo>
                <a:lnTo>
                  <a:pt x="383" y="689"/>
                </a:lnTo>
                <a:lnTo>
                  <a:pt x="372" y="691"/>
                </a:lnTo>
                <a:lnTo>
                  <a:pt x="318" y="691"/>
                </a:lnTo>
                <a:lnTo>
                  <a:pt x="307" y="689"/>
                </a:lnTo>
                <a:lnTo>
                  <a:pt x="298" y="685"/>
                </a:lnTo>
                <a:lnTo>
                  <a:pt x="290" y="677"/>
                </a:lnTo>
                <a:lnTo>
                  <a:pt x="285" y="667"/>
                </a:lnTo>
                <a:lnTo>
                  <a:pt x="283" y="656"/>
                </a:lnTo>
                <a:lnTo>
                  <a:pt x="283" y="618"/>
                </a:lnTo>
                <a:lnTo>
                  <a:pt x="253" y="609"/>
                </a:lnTo>
                <a:lnTo>
                  <a:pt x="223" y="598"/>
                </a:lnTo>
                <a:lnTo>
                  <a:pt x="196" y="582"/>
                </a:lnTo>
                <a:lnTo>
                  <a:pt x="169" y="609"/>
                </a:lnTo>
                <a:lnTo>
                  <a:pt x="161" y="616"/>
                </a:lnTo>
                <a:lnTo>
                  <a:pt x="150" y="619"/>
                </a:lnTo>
                <a:lnTo>
                  <a:pt x="139" y="619"/>
                </a:lnTo>
                <a:lnTo>
                  <a:pt x="129" y="616"/>
                </a:lnTo>
                <a:lnTo>
                  <a:pt x="120" y="609"/>
                </a:lnTo>
                <a:lnTo>
                  <a:pt x="82" y="571"/>
                </a:lnTo>
                <a:lnTo>
                  <a:pt x="76" y="562"/>
                </a:lnTo>
                <a:lnTo>
                  <a:pt x="72" y="552"/>
                </a:lnTo>
                <a:lnTo>
                  <a:pt x="72" y="542"/>
                </a:lnTo>
                <a:lnTo>
                  <a:pt x="76" y="531"/>
                </a:lnTo>
                <a:lnTo>
                  <a:pt x="82" y="522"/>
                </a:lnTo>
                <a:lnTo>
                  <a:pt x="108" y="496"/>
                </a:lnTo>
                <a:lnTo>
                  <a:pt x="93" y="469"/>
                </a:lnTo>
                <a:lnTo>
                  <a:pt x="80" y="439"/>
                </a:lnTo>
                <a:lnTo>
                  <a:pt x="70" y="408"/>
                </a:lnTo>
                <a:lnTo>
                  <a:pt x="35" y="408"/>
                </a:lnTo>
                <a:lnTo>
                  <a:pt x="24" y="406"/>
                </a:lnTo>
                <a:lnTo>
                  <a:pt x="14" y="401"/>
                </a:lnTo>
                <a:lnTo>
                  <a:pt x="7" y="394"/>
                </a:lnTo>
                <a:lnTo>
                  <a:pt x="2" y="384"/>
                </a:lnTo>
                <a:lnTo>
                  <a:pt x="0" y="373"/>
                </a:lnTo>
                <a:lnTo>
                  <a:pt x="0" y="320"/>
                </a:lnTo>
                <a:lnTo>
                  <a:pt x="2" y="308"/>
                </a:lnTo>
                <a:lnTo>
                  <a:pt x="7" y="299"/>
                </a:lnTo>
                <a:lnTo>
                  <a:pt x="14" y="290"/>
                </a:lnTo>
                <a:lnTo>
                  <a:pt x="24" y="285"/>
                </a:lnTo>
                <a:lnTo>
                  <a:pt x="35" y="284"/>
                </a:lnTo>
                <a:lnTo>
                  <a:pt x="69" y="284"/>
                </a:lnTo>
                <a:lnTo>
                  <a:pt x="78" y="251"/>
                </a:lnTo>
                <a:lnTo>
                  <a:pt x="90" y="222"/>
                </a:lnTo>
                <a:lnTo>
                  <a:pt x="105" y="193"/>
                </a:lnTo>
                <a:lnTo>
                  <a:pt x="82" y="170"/>
                </a:lnTo>
                <a:lnTo>
                  <a:pt x="76" y="161"/>
                </a:lnTo>
                <a:lnTo>
                  <a:pt x="72" y="151"/>
                </a:lnTo>
                <a:lnTo>
                  <a:pt x="72" y="140"/>
                </a:lnTo>
                <a:lnTo>
                  <a:pt x="76" y="129"/>
                </a:lnTo>
                <a:lnTo>
                  <a:pt x="82" y="120"/>
                </a:lnTo>
                <a:lnTo>
                  <a:pt x="120" y="83"/>
                </a:lnTo>
                <a:lnTo>
                  <a:pt x="129" y="76"/>
                </a:lnTo>
                <a:lnTo>
                  <a:pt x="139" y="72"/>
                </a:lnTo>
                <a:lnTo>
                  <a:pt x="150" y="72"/>
                </a:lnTo>
                <a:lnTo>
                  <a:pt x="161" y="76"/>
                </a:lnTo>
                <a:lnTo>
                  <a:pt x="169" y="83"/>
                </a:lnTo>
                <a:lnTo>
                  <a:pt x="192" y="104"/>
                </a:lnTo>
                <a:lnTo>
                  <a:pt x="220" y="88"/>
                </a:lnTo>
                <a:lnTo>
                  <a:pt x="251" y="76"/>
                </a:lnTo>
                <a:lnTo>
                  <a:pt x="283" y="66"/>
                </a:lnTo>
                <a:lnTo>
                  <a:pt x="283" y="36"/>
                </a:lnTo>
                <a:lnTo>
                  <a:pt x="285" y="24"/>
                </a:lnTo>
                <a:lnTo>
                  <a:pt x="290" y="15"/>
                </a:lnTo>
                <a:lnTo>
                  <a:pt x="298" y="7"/>
                </a:lnTo>
                <a:lnTo>
                  <a:pt x="307" y="2"/>
                </a:lnTo>
                <a:close/>
              </a:path>
            </a:pathLst>
          </a:custGeom>
          <a:solidFill>
            <a:srgbClr val="F24045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6" name="Freeform 95"/>
          <p:cNvSpPr/>
          <p:nvPr/>
        </p:nvSpPr>
        <p:spPr>
          <a:xfrm>
            <a:off x="1060560" y="4491000"/>
            <a:ext cx="126360" cy="248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2" h="691">
                <a:moveTo>
                  <a:pt x="0" y="0"/>
                </a:moveTo>
                <a:lnTo>
                  <a:pt x="30" y="0"/>
                </a:lnTo>
                <a:lnTo>
                  <a:pt x="43" y="2"/>
                </a:lnTo>
                <a:lnTo>
                  <a:pt x="52" y="7"/>
                </a:lnTo>
                <a:lnTo>
                  <a:pt x="60" y="15"/>
                </a:lnTo>
                <a:lnTo>
                  <a:pt x="65" y="24"/>
                </a:lnTo>
                <a:lnTo>
                  <a:pt x="66" y="36"/>
                </a:lnTo>
                <a:lnTo>
                  <a:pt x="66" y="66"/>
                </a:lnTo>
                <a:lnTo>
                  <a:pt x="99" y="76"/>
                </a:lnTo>
                <a:lnTo>
                  <a:pt x="130" y="88"/>
                </a:lnTo>
                <a:lnTo>
                  <a:pt x="159" y="104"/>
                </a:lnTo>
                <a:lnTo>
                  <a:pt x="181" y="83"/>
                </a:lnTo>
                <a:lnTo>
                  <a:pt x="190" y="76"/>
                </a:lnTo>
                <a:lnTo>
                  <a:pt x="200" y="72"/>
                </a:lnTo>
                <a:lnTo>
                  <a:pt x="211" y="72"/>
                </a:lnTo>
                <a:lnTo>
                  <a:pt x="222" y="76"/>
                </a:lnTo>
                <a:lnTo>
                  <a:pt x="231" y="83"/>
                </a:lnTo>
                <a:lnTo>
                  <a:pt x="270" y="120"/>
                </a:lnTo>
                <a:lnTo>
                  <a:pt x="276" y="129"/>
                </a:lnTo>
                <a:lnTo>
                  <a:pt x="279" y="140"/>
                </a:lnTo>
                <a:lnTo>
                  <a:pt x="279" y="151"/>
                </a:lnTo>
                <a:lnTo>
                  <a:pt x="276" y="161"/>
                </a:lnTo>
                <a:lnTo>
                  <a:pt x="270" y="170"/>
                </a:lnTo>
                <a:lnTo>
                  <a:pt x="246" y="193"/>
                </a:lnTo>
                <a:lnTo>
                  <a:pt x="262" y="222"/>
                </a:lnTo>
                <a:lnTo>
                  <a:pt x="274" y="251"/>
                </a:lnTo>
                <a:lnTo>
                  <a:pt x="283" y="284"/>
                </a:lnTo>
                <a:lnTo>
                  <a:pt x="317" y="284"/>
                </a:lnTo>
                <a:lnTo>
                  <a:pt x="328" y="285"/>
                </a:lnTo>
                <a:lnTo>
                  <a:pt x="337" y="290"/>
                </a:lnTo>
                <a:lnTo>
                  <a:pt x="345" y="299"/>
                </a:lnTo>
                <a:lnTo>
                  <a:pt x="350" y="308"/>
                </a:lnTo>
                <a:lnTo>
                  <a:pt x="352" y="320"/>
                </a:lnTo>
                <a:lnTo>
                  <a:pt x="352" y="373"/>
                </a:lnTo>
                <a:lnTo>
                  <a:pt x="350" y="384"/>
                </a:lnTo>
                <a:lnTo>
                  <a:pt x="345" y="394"/>
                </a:lnTo>
                <a:lnTo>
                  <a:pt x="337" y="401"/>
                </a:lnTo>
                <a:lnTo>
                  <a:pt x="328" y="406"/>
                </a:lnTo>
                <a:lnTo>
                  <a:pt x="317" y="408"/>
                </a:lnTo>
                <a:lnTo>
                  <a:pt x="281" y="408"/>
                </a:lnTo>
                <a:lnTo>
                  <a:pt x="271" y="439"/>
                </a:lnTo>
                <a:lnTo>
                  <a:pt x="259" y="469"/>
                </a:lnTo>
                <a:lnTo>
                  <a:pt x="243" y="496"/>
                </a:lnTo>
                <a:lnTo>
                  <a:pt x="270" y="522"/>
                </a:lnTo>
                <a:lnTo>
                  <a:pt x="276" y="531"/>
                </a:lnTo>
                <a:lnTo>
                  <a:pt x="279" y="542"/>
                </a:lnTo>
                <a:lnTo>
                  <a:pt x="279" y="552"/>
                </a:lnTo>
                <a:lnTo>
                  <a:pt x="276" y="562"/>
                </a:lnTo>
                <a:lnTo>
                  <a:pt x="270" y="571"/>
                </a:lnTo>
                <a:lnTo>
                  <a:pt x="231" y="609"/>
                </a:lnTo>
                <a:lnTo>
                  <a:pt x="222" y="616"/>
                </a:lnTo>
                <a:lnTo>
                  <a:pt x="211" y="619"/>
                </a:lnTo>
                <a:lnTo>
                  <a:pt x="200" y="619"/>
                </a:lnTo>
                <a:lnTo>
                  <a:pt x="190" y="616"/>
                </a:lnTo>
                <a:lnTo>
                  <a:pt x="181" y="609"/>
                </a:lnTo>
                <a:lnTo>
                  <a:pt x="154" y="582"/>
                </a:lnTo>
                <a:lnTo>
                  <a:pt x="126" y="598"/>
                </a:lnTo>
                <a:lnTo>
                  <a:pt x="97" y="609"/>
                </a:lnTo>
                <a:lnTo>
                  <a:pt x="66" y="618"/>
                </a:lnTo>
                <a:lnTo>
                  <a:pt x="66" y="656"/>
                </a:lnTo>
                <a:lnTo>
                  <a:pt x="65" y="667"/>
                </a:lnTo>
                <a:lnTo>
                  <a:pt x="60" y="677"/>
                </a:lnTo>
                <a:lnTo>
                  <a:pt x="52" y="685"/>
                </a:lnTo>
                <a:lnTo>
                  <a:pt x="43" y="689"/>
                </a:lnTo>
                <a:lnTo>
                  <a:pt x="30" y="691"/>
                </a:lnTo>
                <a:lnTo>
                  <a:pt x="0" y="691"/>
                </a:lnTo>
                <a:lnTo>
                  <a:pt x="0" y="461"/>
                </a:lnTo>
                <a:lnTo>
                  <a:pt x="3" y="462"/>
                </a:lnTo>
                <a:lnTo>
                  <a:pt x="25" y="460"/>
                </a:lnTo>
                <a:lnTo>
                  <a:pt x="46" y="454"/>
                </a:lnTo>
                <a:lnTo>
                  <a:pt x="65" y="445"/>
                </a:lnTo>
                <a:lnTo>
                  <a:pt x="81" y="434"/>
                </a:lnTo>
                <a:lnTo>
                  <a:pt x="96" y="419"/>
                </a:lnTo>
                <a:lnTo>
                  <a:pt x="107" y="402"/>
                </a:lnTo>
                <a:lnTo>
                  <a:pt x="117" y="384"/>
                </a:lnTo>
                <a:lnTo>
                  <a:pt x="122" y="364"/>
                </a:lnTo>
                <a:lnTo>
                  <a:pt x="124" y="343"/>
                </a:lnTo>
                <a:lnTo>
                  <a:pt x="122" y="322"/>
                </a:lnTo>
                <a:lnTo>
                  <a:pt x="117" y="302"/>
                </a:lnTo>
                <a:lnTo>
                  <a:pt x="107" y="282"/>
                </a:lnTo>
                <a:lnTo>
                  <a:pt x="96" y="265"/>
                </a:lnTo>
                <a:lnTo>
                  <a:pt x="81" y="251"/>
                </a:lnTo>
                <a:lnTo>
                  <a:pt x="65" y="239"/>
                </a:lnTo>
                <a:lnTo>
                  <a:pt x="46" y="230"/>
                </a:lnTo>
                <a:lnTo>
                  <a:pt x="25" y="225"/>
                </a:lnTo>
                <a:lnTo>
                  <a:pt x="3" y="223"/>
                </a:lnTo>
                <a:lnTo>
                  <a:pt x="0" y="223"/>
                </a:lnTo>
                <a:close/>
              </a:path>
            </a:pathLst>
          </a:custGeom>
          <a:solidFill>
            <a:srgbClr val="9E0B0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7" name="Freeform 96"/>
          <p:cNvSpPr/>
          <p:nvPr/>
        </p:nvSpPr>
        <p:spPr>
          <a:xfrm>
            <a:off x="4279320" y="1405080"/>
            <a:ext cx="236160" cy="2361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7" h="657">
                <a:moveTo>
                  <a:pt x="450" y="277"/>
                </a:moveTo>
                <a:lnTo>
                  <a:pt x="290" y="438"/>
                </a:lnTo>
                <a:lnTo>
                  <a:pt x="206" y="353"/>
                </a:lnTo>
                <a:cubicBezTo>
                  <a:pt x="195" y="343"/>
                  <a:pt x="195" y="325"/>
                  <a:pt x="206" y="315"/>
                </a:cubicBezTo>
                <a:cubicBezTo>
                  <a:pt x="216" y="304"/>
                  <a:pt x="234" y="304"/>
                  <a:pt x="244" y="315"/>
                </a:cubicBezTo>
                <a:lnTo>
                  <a:pt x="290" y="360"/>
                </a:lnTo>
                <a:lnTo>
                  <a:pt x="412" y="237"/>
                </a:lnTo>
                <a:cubicBezTo>
                  <a:pt x="422" y="227"/>
                  <a:pt x="440" y="227"/>
                  <a:pt x="450" y="237"/>
                </a:cubicBezTo>
                <a:cubicBezTo>
                  <a:pt x="461" y="249"/>
                  <a:pt x="461" y="266"/>
                  <a:pt x="450" y="277"/>
                </a:cubicBezTo>
                <a:close/>
                <a:moveTo>
                  <a:pt x="657" y="328"/>
                </a:moveTo>
                <a:lnTo>
                  <a:pt x="582" y="260"/>
                </a:lnTo>
                <a:lnTo>
                  <a:pt x="612" y="164"/>
                </a:lnTo>
                <a:lnTo>
                  <a:pt x="514" y="143"/>
                </a:lnTo>
                <a:lnTo>
                  <a:pt x="493" y="44"/>
                </a:lnTo>
                <a:lnTo>
                  <a:pt x="396" y="74"/>
                </a:lnTo>
                <a:lnTo>
                  <a:pt x="329" y="0"/>
                </a:lnTo>
                <a:lnTo>
                  <a:pt x="261" y="74"/>
                </a:lnTo>
                <a:lnTo>
                  <a:pt x="164" y="44"/>
                </a:lnTo>
                <a:lnTo>
                  <a:pt x="142" y="143"/>
                </a:lnTo>
                <a:lnTo>
                  <a:pt x="43" y="164"/>
                </a:lnTo>
                <a:lnTo>
                  <a:pt x="74" y="260"/>
                </a:lnTo>
                <a:lnTo>
                  <a:pt x="0" y="328"/>
                </a:lnTo>
                <a:lnTo>
                  <a:pt x="74" y="397"/>
                </a:lnTo>
                <a:lnTo>
                  <a:pt x="43" y="493"/>
                </a:lnTo>
                <a:lnTo>
                  <a:pt x="142" y="514"/>
                </a:lnTo>
                <a:lnTo>
                  <a:pt x="164" y="612"/>
                </a:lnTo>
                <a:lnTo>
                  <a:pt x="261" y="582"/>
                </a:lnTo>
                <a:lnTo>
                  <a:pt x="329" y="657"/>
                </a:lnTo>
                <a:lnTo>
                  <a:pt x="396" y="582"/>
                </a:lnTo>
                <a:lnTo>
                  <a:pt x="493" y="612"/>
                </a:lnTo>
                <a:lnTo>
                  <a:pt x="514" y="514"/>
                </a:lnTo>
                <a:lnTo>
                  <a:pt x="612" y="493"/>
                </a:lnTo>
                <a:lnTo>
                  <a:pt x="582" y="397"/>
                </a:lnTo>
                <a:close/>
              </a:path>
            </a:pathLst>
          </a:custGeom>
          <a:solidFill>
            <a:srgbClr val="81C5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8" name="Freeform 97"/>
          <p:cNvSpPr/>
          <p:nvPr/>
        </p:nvSpPr>
        <p:spPr>
          <a:xfrm>
            <a:off x="5422320" y="1405080"/>
            <a:ext cx="234720" cy="2361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3" h="657">
                <a:moveTo>
                  <a:pt x="447" y="277"/>
                </a:moveTo>
                <a:lnTo>
                  <a:pt x="288" y="438"/>
                </a:lnTo>
                <a:lnTo>
                  <a:pt x="204" y="353"/>
                </a:lnTo>
                <a:cubicBezTo>
                  <a:pt x="194" y="343"/>
                  <a:pt x="194" y="325"/>
                  <a:pt x="204" y="315"/>
                </a:cubicBezTo>
                <a:cubicBezTo>
                  <a:pt x="215" y="304"/>
                  <a:pt x="232" y="304"/>
                  <a:pt x="243" y="315"/>
                </a:cubicBezTo>
                <a:lnTo>
                  <a:pt x="288" y="360"/>
                </a:lnTo>
                <a:lnTo>
                  <a:pt x="409" y="237"/>
                </a:lnTo>
                <a:cubicBezTo>
                  <a:pt x="419" y="227"/>
                  <a:pt x="437" y="227"/>
                  <a:pt x="447" y="237"/>
                </a:cubicBezTo>
                <a:cubicBezTo>
                  <a:pt x="458" y="249"/>
                  <a:pt x="458" y="266"/>
                  <a:pt x="447" y="277"/>
                </a:cubicBezTo>
                <a:close/>
                <a:moveTo>
                  <a:pt x="653" y="328"/>
                </a:moveTo>
                <a:lnTo>
                  <a:pt x="579" y="260"/>
                </a:lnTo>
                <a:lnTo>
                  <a:pt x="609" y="164"/>
                </a:lnTo>
                <a:lnTo>
                  <a:pt x="511" y="143"/>
                </a:lnTo>
                <a:lnTo>
                  <a:pt x="490" y="44"/>
                </a:lnTo>
                <a:lnTo>
                  <a:pt x="393" y="74"/>
                </a:lnTo>
                <a:lnTo>
                  <a:pt x="327" y="0"/>
                </a:lnTo>
                <a:lnTo>
                  <a:pt x="259" y="74"/>
                </a:lnTo>
                <a:lnTo>
                  <a:pt x="163" y="44"/>
                </a:lnTo>
                <a:lnTo>
                  <a:pt x="141" y="143"/>
                </a:lnTo>
                <a:lnTo>
                  <a:pt x="43" y="164"/>
                </a:lnTo>
                <a:lnTo>
                  <a:pt x="74" y="260"/>
                </a:lnTo>
                <a:lnTo>
                  <a:pt x="0" y="328"/>
                </a:lnTo>
                <a:lnTo>
                  <a:pt x="74" y="397"/>
                </a:lnTo>
                <a:lnTo>
                  <a:pt x="43" y="493"/>
                </a:lnTo>
                <a:lnTo>
                  <a:pt x="141" y="514"/>
                </a:lnTo>
                <a:lnTo>
                  <a:pt x="163" y="612"/>
                </a:lnTo>
                <a:lnTo>
                  <a:pt x="259" y="582"/>
                </a:lnTo>
                <a:lnTo>
                  <a:pt x="327" y="657"/>
                </a:lnTo>
                <a:lnTo>
                  <a:pt x="393" y="582"/>
                </a:lnTo>
                <a:lnTo>
                  <a:pt x="490" y="612"/>
                </a:lnTo>
                <a:lnTo>
                  <a:pt x="511" y="514"/>
                </a:lnTo>
                <a:lnTo>
                  <a:pt x="609" y="493"/>
                </a:lnTo>
                <a:lnTo>
                  <a:pt x="579" y="397"/>
                </a:lnTo>
                <a:close/>
              </a:path>
            </a:pathLst>
          </a:custGeom>
          <a:solidFill>
            <a:srgbClr val="81C5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9" name="Freeform 98"/>
          <p:cNvSpPr/>
          <p:nvPr/>
        </p:nvSpPr>
        <p:spPr>
          <a:xfrm>
            <a:off x="6621480" y="1412640"/>
            <a:ext cx="236520" cy="2361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" h="657">
                <a:moveTo>
                  <a:pt x="451" y="277"/>
                </a:moveTo>
                <a:lnTo>
                  <a:pt x="290" y="438"/>
                </a:lnTo>
                <a:lnTo>
                  <a:pt x="206" y="354"/>
                </a:lnTo>
                <a:cubicBezTo>
                  <a:pt x="195" y="344"/>
                  <a:pt x="195" y="325"/>
                  <a:pt x="206" y="315"/>
                </a:cubicBezTo>
                <a:cubicBezTo>
                  <a:pt x="217" y="304"/>
                  <a:pt x="234" y="304"/>
                  <a:pt x="245" y="315"/>
                </a:cubicBezTo>
                <a:lnTo>
                  <a:pt x="290" y="361"/>
                </a:lnTo>
                <a:lnTo>
                  <a:pt x="412" y="238"/>
                </a:lnTo>
                <a:cubicBezTo>
                  <a:pt x="423" y="227"/>
                  <a:pt x="440" y="227"/>
                  <a:pt x="451" y="238"/>
                </a:cubicBezTo>
                <a:cubicBezTo>
                  <a:pt x="461" y="249"/>
                  <a:pt x="461" y="267"/>
                  <a:pt x="451" y="277"/>
                </a:cubicBezTo>
                <a:close/>
                <a:moveTo>
                  <a:pt x="658" y="328"/>
                </a:moveTo>
                <a:lnTo>
                  <a:pt x="583" y="260"/>
                </a:lnTo>
                <a:lnTo>
                  <a:pt x="613" y="164"/>
                </a:lnTo>
                <a:lnTo>
                  <a:pt x="515" y="143"/>
                </a:lnTo>
                <a:lnTo>
                  <a:pt x="493" y="44"/>
                </a:lnTo>
                <a:lnTo>
                  <a:pt x="397" y="75"/>
                </a:lnTo>
                <a:lnTo>
                  <a:pt x="329" y="0"/>
                </a:lnTo>
                <a:lnTo>
                  <a:pt x="260" y="75"/>
                </a:lnTo>
                <a:lnTo>
                  <a:pt x="164" y="44"/>
                </a:lnTo>
                <a:lnTo>
                  <a:pt x="142" y="143"/>
                </a:lnTo>
                <a:lnTo>
                  <a:pt x="44" y="164"/>
                </a:lnTo>
                <a:lnTo>
                  <a:pt x="75" y="260"/>
                </a:lnTo>
                <a:lnTo>
                  <a:pt x="0" y="328"/>
                </a:lnTo>
                <a:lnTo>
                  <a:pt x="75" y="397"/>
                </a:lnTo>
                <a:lnTo>
                  <a:pt x="44" y="493"/>
                </a:lnTo>
                <a:lnTo>
                  <a:pt x="142" y="514"/>
                </a:lnTo>
                <a:lnTo>
                  <a:pt x="164" y="613"/>
                </a:lnTo>
                <a:lnTo>
                  <a:pt x="260" y="582"/>
                </a:lnTo>
                <a:lnTo>
                  <a:pt x="329" y="657"/>
                </a:lnTo>
                <a:lnTo>
                  <a:pt x="397" y="582"/>
                </a:lnTo>
                <a:lnTo>
                  <a:pt x="493" y="613"/>
                </a:lnTo>
                <a:lnTo>
                  <a:pt x="515" y="514"/>
                </a:lnTo>
                <a:lnTo>
                  <a:pt x="613" y="493"/>
                </a:lnTo>
                <a:lnTo>
                  <a:pt x="583" y="397"/>
                </a:lnTo>
                <a:close/>
              </a:path>
            </a:pathLst>
          </a:custGeom>
          <a:solidFill>
            <a:srgbClr val="81C5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486079" y="4473720"/>
            <a:ext cx="312804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shared implementation scenarios across our community</a:t>
            </a:r>
          </a:p>
        </p:txBody>
      </p:sp>
      <p:sp>
        <p:nvSpPr>
          <p:cNvPr id="101" name="Freeform 100"/>
          <p:cNvSpPr/>
          <p:nvPr/>
        </p:nvSpPr>
        <p:spPr>
          <a:xfrm>
            <a:off x="5129640" y="4390560"/>
            <a:ext cx="207360" cy="2070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77" h="576">
                <a:moveTo>
                  <a:pt x="394" y="244"/>
                </a:moveTo>
                <a:lnTo>
                  <a:pt x="254" y="384"/>
                </a:lnTo>
                <a:lnTo>
                  <a:pt x="181" y="311"/>
                </a:lnTo>
                <a:cubicBezTo>
                  <a:pt x="171" y="302"/>
                  <a:pt x="171" y="286"/>
                  <a:pt x="181" y="277"/>
                </a:cubicBezTo>
                <a:cubicBezTo>
                  <a:pt x="190" y="268"/>
                  <a:pt x="205" y="268"/>
                  <a:pt x="214" y="277"/>
                </a:cubicBezTo>
                <a:lnTo>
                  <a:pt x="254" y="317"/>
                </a:lnTo>
                <a:lnTo>
                  <a:pt x="360" y="209"/>
                </a:lnTo>
                <a:cubicBezTo>
                  <a:pt x="370" y="200"/>
                  <a:pt x="385" y="200"/>
                  <a:pt x="394" y="209"/>
                </a:cubicBezTo>
                <a:cubicBezTo>
                  <a:pt x="403" y="220"/>
                  <a:pt x="403" y="235"/>
                  <a:pt x="394" y="244"/>
                </a:cubicBezTo>
                <a:close/>
                <a:moveTo>
                  <a:pt x="577" y="289"/>
                </a:moveTo>
                <a:lnTo>
                  <a:pt x="511" y="229"/>
                </a:lnTo>
                <a:lnTo>
                  <a:pt x="538" y="144"/>
                </a:lnTo>
                <a:lnTo>
                  <a:pt x="451" y="125"/>
                </a:lnTo>
                <a:lnTo>
                  <a:pt x="433" y="39"/>
                </a:lnTo>
                <a:lnTo>
                  <a:pt x="347" y="65"/>
                </a:lnTo>
                <a:lnTo>
                  <a:pt x="288" y="0"/>
                </a:lnTo>
                <a:lnTo>
                  <a:pt x="228" y="65"/>
                </a:lnTo>
                <a:lnTo>
                  <a:pt x="144" y="39"/>
                </a:lnTo>
                <a:lnTo>
                  <a:pt x="124" y="125"/>
                </a:lnTo>
                <a:lnTo>
                  <a:pt x="38" y="144"/>
                </a:lnTo>
                <a:lnTo>
                  <a:pt x="66" y="229"/>
                </a:lnTo>
                <a:lnTo>
                  <a:pt x="0" y="289"/>
                </a:lnTo>
                <a:lnTo>
                  <a:pt x="66" y="348"/>
                </a:lnTo>
                <a:lnTo>
                  <a:pt x="38" y="433"/>
                </a:lnTo>
                <a:lnTo>
                  <a:pt x="124" y="451"/>
                </a:lnTo>
                <a:lnTo>
                  <a:pt x="144" y="538"/>
                </a:lnTo>
                <a:lnTo>
                  <a:pt x="228" y="511"/>
                </a:lnTo>
                <a:lnTo>
                  <a:pt x="288" y="576"/>
                </a:lnTo>
                <a:lnTo>
                  <a:pt x="347" y="511"/>
                </a:lnTo>
                <a:lnTo>
                  <a:pt x="433" y="538"/>
                </a:lnTo>
                <a:lnTo>
                  <a:pt x="451" y="451"/>
                </a:lnTo>
                <a:lnTo>
                  <a:pt x="538" y="433"/>
                </a:lnTo>
                <a:lnTo>
                  <a:pt x="511" y="348"/>
                </a:lnTo>
                <a:close/>
              </a:path>
            </a:pathLst>
          </a:custGeom>
          <a:solidFill>
            <a:srgbClr val="81C5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2" name="Freeform 101"/>
          <p:cNvSpPr/>
          <p:nvPr/>
        </p:nvSpPr>
        <p:spPr>
          <a:xfrm>
            <a:off x="3485159" y="1598400"/>
            <a:ext cx="178200" cy="2044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6" h="569">
                <a:moveTo>
                  <a:pt x="0" y="0"/>
                </a:moveTo>
                <a:lnTo>
                  <a:pt x="496" y="284"/>
                </a:lnTo>
                <a:lnTo>
                  <a:pt x="0" y="569"/>
                </a:lnTo>
                <a:close/>
              </a:path>
            </a:pathLst>
          </a:custGeom>
          <a:solidFill>
            <a:srgbClr val="D9D9D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3" name="Freeform 102"/>
          <p:cNvSpPr/>
          <p:nvPr/>
        </p:nvSpPr>
        <p:spPr>
          <a:xfrm>
            <a:off x="5722560" y="1607760"/>
            <a:ext cx="178200" cy="2041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6" h="568">
                <a:moveTo>
                  <a:pt x="0" y="0"/>
                </a:moveTo>
                <a:lnTo>
                  <a:pt x="496" y="283"/>
                </a:lnTo>
                <a:lnTo>
                  <a:pt x="0" y="568"/>
                </a:lnTo>
                <a:close/>
              </a:path>
            </a:pathLst>
          </a:custGeom>
          <a:solidFill>
            <a:srgbClr val="D9D9D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4" name="Freeform 103"/>
          <p:cNvSpPr/>
          <p:nvPr/>
        </p:nvSpPr>
        <p:spPr>
          <a:xfrm>
            <a:off x="6854760" y="1607760"/>
            <a:ext cx="178200" cy="2041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6" h="568">
                <a:moveTo>
                  <a:pt x="0" y="0"/>
                </a:moveTo>
                <a:lnTo>
                  <a:pt x="496" y="283"/>
                </a:lnTo>
                <a:lnTo>
                  <a:pt x="0" y="568"/>
                </a:lnTo>
                <a:close/>
              </a:path>
            </a:pathLst>
          </a:custGeom>
          <a:solidFill>
            <a:srgbClr val="D9D9D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5" name="Freeform 104"/>
          <p:cNvSpPr/>
          <p:nvPr/>
        </p:nvSpPr>
        <p:spPr>
          <a:xfrm>
            <a:off x="5823000" y="2860200"/>
            <a:ext cx="178200" cy="2030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6" h="565">
                <a:moveTo>
                  <a:pt x="0" y="0"/>
                </a:moveTo>
                <a:lnTo>
                  <a:pt x="496" y="283"/>
                </a:lnTo>
                <a:lnTo>
                  <a:pt x="0" y="565"/>
                </a:lnTo>
                <a:close/>
              </a:path>
            </a:pathLst>
          </a:custGeom>
          <a:solidFill>
            <a:srgbClr val="D9D9D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6" name="Freeform 105"/>
          <p:cNvSpPr/>
          <p:nvPr/>
        </p:nvSpPr>
        <p:spPr>
          <a:xfrm>
            <a:off x="6955200" y="2860200"/>
            <a:ext cx="178560" cy="2030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7" h="565">
                <a:moveTo>
                  <a:pt x="0" y="0"/>
                </a:moveTo>
                <a:lnTo>
                  <a:pt x="497" y="283"/>
                </a:lnTo>
                <a:lnTo>
                  <a:pt x="0" y="565"/>
                </a:lnTo>
                <a:close/>
              </a:path>
            </a:pathLst>
          </a:custGeom>
          <a:solidFill>
            <a:srgbClr val="D9D9D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7" name="Freeform 106"/>
          <p:cNvSpPr/>
          <p:nvPr/>
        </p:nvSpPr>
        <p:spPr>
          <a:xfrm>
            <a:off x="3585960" y="3741120"/>
            <a:ext cx="178200" cy="202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6" h="564">
                <a:moveTo>
                  <a:pt x="0" y="0"/>
                </a:moveTo>
                <a:lnTo>
                  <a:pt x="496" y="283"/>
                </a:lnTo>
                <a:lnTo>
                  <a:pt x="0" y="564"/>
                </a:lnTo>
                <a:close/>
              </a:path>
            </a:pathLst>
          </a:custGeom>
          <a:solidFill>
            <a:srgbClr val="D9D9D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8" name="Freeform 107"/>
          <p:cNvSpPr/>
          <p:nvPr/>
        </p:nvSpPr>
        <p:spPr>
          <a:xfrm>
            <a:off x="6028920" y="2279880"/>
            <a:ext cx="668880" cy="304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59" h="847">
                <a:moveTo>
                  <a:pt x="0" y="847"/>
                </a:moveTo>
                <a:lnTo>
                  <a:pt x="1859" y="847"/>
                </a:lnTo>
                <a:lnTo>
                  <a:pt x="1859" y="0"/>
                </a:lnTo>
                <a:lnTo>
                  <a:pt x="0" y="0"/>
                </a:lnTo>
                <a:close/>
              </a:path>
            </a:pathLst>
          </a:custGeom>
          <a:solidFill>
            <a:srgbClr val="58585B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392080" y="4433400"/>
            <a:ext cx="54936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Certification</a:t>
            </a:r>
          </a:p>
        </p:txBody>
      </p:sp>
      <p:sp>
        <p:nvSpPr>
          <p:cNvPr id="110" name="Freeform 109"/>
          <p:cNvSpPr/>
          <p:nvPr/>
        </p:nvSpPr>
        <p:spPr>
          <a:xfrm>
            <a:off x="5705640" y="2291760"/>
            <a:ext cx="180000" cy="202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1" h="564">
                <a:moveTo>
                  <a:pt x="0" y="0"/>
                </a:moveTo>
                <a:lnTo>
                  <a:pt x="501" y="283"/>
                </a:lnTo>
                <a:lnTo>
                  <a:pt x="0" y="564"/>
                </a:lnTo>
                <a:close/>
              </a:path>
            </a:pathLst>
          </a:custGeom>
          <a:solidFill>
            <a:srgbClr val="D9D9D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4836960" y="2260080"/>
            <a:ext cx="669240" cy="304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60" h="847">
                <a:moveTo>
                  <a:pt x="0" y="847"/>
                </a:moveTo>
                <a:lnTo>
                  <a:pt x="1860" y="847"/>
                </a:lnTo>
                <a:lnTo>
                  <a:pt x="1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58585B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244920" y="2392560"/>
            <a:ext cx="25992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Python</a:t>
            </a:r>
          </a:p>
        </p:txBody>
      </p:sp>
      <p:sp>
        <p:nvSpPr>
          <p:cNvPr id="113" name="Freeform 112"/>
          <p:cNvSpPr/>
          <p:nvPr/>
        </p:nvSpPr>
        <p:spPr>
          <a:xfrm>
            <a:off x="5553360" y="3261240"/>
            <a:ext cx="164520" cy="170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8" h="475">
                <a:moveTo>
                  <a:pt x="0" y="475"/>
                </a:moveTo>
                <a:lnTo>
                  <a:pt x="458" y="475"/>
                </a:lnTo>
                <a:lnTo>
                  <a:pt x="458" y="0"/>
                </a:lnTo>
                <a:lnTo>
                  <a:pt x="0" y="0"/>
                </a:lnTo>
                <a:close/>
              </a:path>
            </a:pathLst>
          </a:custGeom>
          <a:solidFill>
            <a:srgbClr val="58585B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4" name="Freeform 113"/>
          <p:cNvSpPr/>
          <p:nvPr/>
        </p:nvSpPr>
        <p:spPr>
          <a:xfrm>
            <a:off x="6815160" y="2291760"/>
            <a:ext cx="178200" cy="2044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6" h="569">
                <a:moveTo>
                  <a:pt x="0" y="0"/>
                </a:moveTo>
                <a:lnTo>
                  <a:pt x="496" y="285"/>
                </a:lnTo>
                <a:lnTo>
                  <a:pt x="0" y="569"/>
                </a:lnTo>
                <a:close/>
              </a:path>
            </a:pathLst>
          </a:custGeom>
          <a:solidFill>
            <a:srgbClr val="D9D9D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976280" y="2373840"/>
            <a:ext cx="39384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DBMS/SQL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-360"/>
            <a:ext cx="9144000" cy="514367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5401" h="14289">
                <a:moveTo>
                  <a:pt x="0" y="14289"/>
                </a:moveTo>
                <a:lnTo>
                  <a:pt x="25401" y="14289"/>
                </a:lnTo>
                <a:lnTo>
                  <a:pt x="254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86360" y="4782240"/>
            <a:ext cx="8604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D9D9D9"/>
                </a:solidFill>
                <a:latin typeface="Arial"/>
                <a:ea typeface="DejaVu Sans" pitchFamily="2"/>
                <a:cs typeface="Arial"/>
              </a:rPr>
              <a:t>33</a:t>
            </a:r>
          </a:p>
        </p:txBody>
      </p:sp>
      <p:sp>
        <p:nvSpPr>
          <p:cNvPr id="4" name="Freeform 3"/>
          <p:cNvSpPr/>
          <p:nvPr/>
        </p:nvSpPr>
        <p:spPr>
          <a:xfrm>
            <a:off x="604800" y="4835520"/>
            <a:ext cx="13680" cy="59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" h="166">
                <a:moveTo>
                  <a:pt x="0" y="166"/>
                </a:moveTo>
                <a:lnTo>
                  <a:pt x="39" y="166"/>
                </a:lnTo>
                <a:lnTo>
                  <a:pt x="39" y="0"/>
                </a:lnTo>
                <a:lnTo>
                  <a:pt x="0" y="0"/>
                </a:ln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94800" y="4834080"/>
            <a:ext cx="4428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4" h="174">
                <a:moveTo>
                  <a:pt x="124" y="50"/>
                </a:moveTo>
                <a:cubicBezTo>
                  <a:pt x="121" y="50"/>
                  <a:pt x="109" y="40"/>
                  <a:pt x="90" y="40"/>
                </a:cubicBezTo>
                <a:cubicBezTo>
                  <a:pt x="62" y="40"/>
                  <a:pt x="43" y="60"/>
                  <a:pt x="43" y="85"/>
                </a:cubicBezTo>
                <a:cubicBezTo>
                  <a:pt x="43" y="110"/>
                  <a:pt x="60" y="130"/>
                  <a:pt x="90" y="130"/>
                </a:cubicBezTo>
                <a:cubicBezTo>
                  <a:pt x="109" y="130"/>
                  <a:pt x="121" y="123"/>
                  <a:pt x="124" y="123"/>
                </a:cubicBezTo>
                <a:cubicBezTo>
                  <a:pt x="124" y="169"/>
                  <a:pt x="124" y="169"/>
                  <a:pt x="124" y="169"/>
                </a:cubicBezTo>
                <a:cubicBezTo>
                  <a:pt x="119" y="169"/>
                  <a:pt x="104" y="174"/>
                  <a:pt x="85" y="174"/>
                </a:cubicBezTo>
                <a:cubicBezTo>
                  <a:pt x="38" y="174"/>
                  <a:pt x="0" y="140"/>
                  <a:pt x="0" y="85"/>
                </a:cubicBezTo>
                <a:cubicBezTo>
                  <a:pt x="0" y="35"/>
                  <a:pt x="36" y="0"/>
                  <a:pt x="85" y="0"/>
                </a:cubicBezTo>
                <a:cubicBezTo>
                  <a:pt x="104" y="0"/>
                  <a:pt x="119" y="5"/>
                  <a:pt x="124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37840" y="4834080"/>
            <a:ext cx="4572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8" h="174">
                <a:moveTo>
                  <a:pt x="128" y="50"/>
                </a:moveTo>
                <a:cubicBezTo>
                  <a:pt x="125" y="50"/>
                  <a:pt x="113" y="40"/>
                  <a:pt x="90" y="40"/>
                </a:cubicBezTo>
                <a:cubicBezTo>
                  <a:pt x="62" y="40"/>
                  <a:pt x="45" y="60"/>
                  <a:pt x="45" y="85"/>
                </a:cubicBezTo>
                <a:cubicBezTo>
                  <a:pt x="45" y="110"/>
                  <a:pt x="62" y="130"/>
                  <a:pt x="90" y="130"/>
                </a:cubicBezTo>
                <a:cubicBezTo>
                  <a:pt x="110" y="130"/>
                  <a:pt x="125" y="123"/>
                  <a:pt x="128" y="123"/>
                </a:cubicBezTo>
                <a:cubicBezTo>
                  <a:pt x="128" y="169"/>
                  <a:pt x="128" y="169"/>
                  <a:pt x="128" y="169"/>
                </a:cubicBezTo>
                <a:cubicBezTo>
                  <a:pt x="123" y="169"/>
                  <a:pt x="108" y="174"/>
                  <a:pt x="87" y="174"/>
                </a:cubicBezTo>
                <a:cubicBezTo>
                  <a:pt x="40" y="174"/>
                  <a:pt x="0" y="140"/>
                  <a:pt x="0" y="85"/>
                </a:cubicBezTo>
                <a:cubicBezTo>
                  <a:pt x="0" y="35"/>
                  <a:pt x="37" y="0"/>
                  <a:pt x="87" y="0"/>
                </a:cubicBezTo>
                <a:cubicBezTo>
                  <a:pt x="108" y="0"/>
                  <a:pt x="123" y="5"/>
                  <a:pt x="128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55639" y="4834080"/>
            <a:ext cx="6120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1" h="174">
                <a:moveTo>
                  <a:pt x="171" y="85"/>
                </a:moveTo>
                <a:cubicBezTo>
                  <a:pt x="171" y="133"/>
                  <a:pt x="137" y="174"/>
                  <a:pt x="86" y="174"/>
                </a:cubicBezTo>
                <a:cubicBezTo>
                  <a:pt x="35" y="174"/>
                  <a:pt x="0" y="133"/>
                  <a:pt x="0" y="85"/>
                </a:cubicBezTo>
                <a:cubicBezTo>
                  <a:pt x="0" y="37"/>
                  <a:pt x="35" y="0"/>
                  <a:pt x="86" y="0"/>
                </a:cubicBezTo>
                <a:cubicBezTo>
                  <a:pt x="137" y="0"/>
                  <a:pt x="171" y="37"/>
                  <a:pt x="171" y="85"/>
                </a:cubicBezTo>
                <a:close/>
                <a:moveTo>
                  <a:pt x="86" y="42"/>
                </a:moveTo>
                <a:cubicBezTo>
                  <a:pt x="62" y="42"/>
                  <a:pt x="45" y="63"/>
                  <a:pt x="45" y="85"/>
                </a:cubicBezTo>
                <a:cubicBezTo>
                  <a:pt x="45" y="110"/>
                  <a:pt x="62" y="130"/>
                  <a:pt x="86" y="130"/>
                </a:cubicBezTo>
                <a:cubicBezTo>
                  <a:pt x="110" y="130"/>
                  <a:pt x="127" y="110"/>
                  <a:pt x="127" y="85"/>
                </a:cubicBezTo>
                <a:cubicBezTo>
                  <a:pt x="127" y="63"/>
                  <a:pt x="110" y="42"/>
                  <a:pt x="86" y="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38280" y="4834080"/>
            <a:ext cx="4140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6" h="174">
                <a:moveTo>
                  <a:pt x="105" y="40"/>
                </a:moveTo>
                <a:cubicBezTo>
                  <a:pt x="102" y="40"/>
                  <a:pt x="85" y="35"/>
                  <a:pt x="72" y="35"/>
                </a:cubicBezTo>
                <a:cubicBezTo>
                  <a:pt x="55" y="35"/>
                  <a:pt x="45" y="40"/>
                  <a:pt x="45" y="50"/>
                </a:cubicBezTo>
                <a:cubicBezTo>
                  <a:pt x="45" y="60"/>
                  <a:pt x="57" y="63"/>
                  <a:pt x="65" y="65"/>
                </a:cubicBezTo>
                <a:cubicBezTo>
                  <a:pt x="75" y="68"/>
                  <a:pt x="75" y="68"/>
                  <a:pt x="75" y="68"/>
                </a:cubicBezTo>
                <a:cubicBezTo>
                  <a:pt x="102" y="78"/>
                  <a:pt x="116" y="95"/>
                  <a:pt x="116" y="118"/>
                </a:cubicBezTo>
                <a:cubicBezTo>
                  <a:pt x="116" y="159"/>
                  <a:pt x="80" y="174"/>
                  <a:pt x="47" y="174"/>
                </a:cubicBezTo>
                <a:cubicBezTo>
                  <a:pt x="25" y="174"/>
                  <a:pt x="3" y="169"/>
                  <a:pt x="3" y="169"/>
                </a:cubicBezTo>
                <a:cubicBezTo>
                  <a:pt x="3" y="130"/>
                  <a:pt x="3" y="130"/>
                  <a:pt x="3" y="130"/>
                </a:cubicBezTo>
                <a:cubicBezTo>
                  <a:pt x="5" y="130"/>
                  <a:pt x="23" y="135"/>
                  <a:pt x="40" y="135"/>
                </a:cubicBezTo>
                <a:cubicBezTo>
                  <a:pt x="62" y="135"/>
                  <a:pt x="72" y="130"/>
                  <a:pt x="72" y="120"/>
                </a:cubicBezTo>
                <a:cubicBezTo>
                  <a:pt x="72" y="113"/>
                  <a:pt x="62" y="108"/>
                  <a:pt x="52" y="103"/>
                </a:cubicBezTo>
                <a:cubicBezTo>
                  <a:pt x="50" y="103"/>
                  <a:pt x="47" y="103"/>
                  <a:pt x="45" y="100"/>
                </a:cubicBezTo>
                <a:cubicBezTo>
                  <a:pt x="20" y="93"/>
                  <a:pt x="0" y="80"/>
                  <a:pt x="0" y="52"/>
                </a:cubicBezTo>
                <a:cubicBezTo>
                  <a:pt x="0" y="20"/>
                  <a:pt x="25" y="0"/>
                  <a:pt x="62" y="0"/>
                </a:cubicBezTo>
                <a:cubicBezTo>
                  <a:pt x="85" y="0"/>
                  <a:pt x="102" y="5"/>
                  <a:pt x="105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07239" y="4763880"/>
            <a:ext cx="1548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86">
                <a:moveTo>
                  <a:pt x="44" y="20"/>
                </a:moveTo>
                <a:cubicBezTo>
                  <a:pt x="44" y="7"/>
                  <a:pt x="33" y="0"/>
                  <a:pt x="20" y="0"/>
                </a:cubicBezTo>
                <a:cubicBezTo>
                  <a:pt x="10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0" y="86"/>
                  <a:pt x="20" y="86"/>
                </a:cubicBezTo>
                <a:cubicBezTo>
                  <a:pt x="33" y="86"/>
                  <a:pt x="44" y="75"/>
                  <a:pt x="44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4864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3" y="0"/>
                  <a:pt x="20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0" y="141"/>
                </a:cubicBezTo>
                <a:cubicBezTo>
                  <a:pt x="33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89680" y="4714920"/>
            <a:ext cx="15120" cy="94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264">
                <a:moveTo>
                  <a:pt x="43" y="20"/>
                </a:moveTo>
                <a:cubicBezTo>
                  <a:pt x="43" y="10"/>
                  <a:pt x="33" y="0"/>
                  <a:pt x="20" y="0"/>
                </a:cubicBezTo>
                <a:cubicBezTo>
                  <a:pt x="10" y="0"/>
                  <a:pt x="0" y="10"/>
                  <a:pt x="0" y="20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54"/>
                  <a:pt x="10" y="264"/>
                  <a:pt x="20" y="264"/>
                </a:cubicBezTo>
                <a:cubicBezTo>
                  <a:pt x="33" y="264"/>
                  <a:pt x="43" y="254"/>
                  <a:pt x="43" y="2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2928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2" y="0"/>
                  <a:pt x="20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0" y="141"/>
                </a:cubicBezTo>
                <a:cubicBezTo>
                  <a:pt x="32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70320" y="4763880"/>
            <a:ext cx="1548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86">
                <a:moveTo>
                  <a:pt x="44" y="20"/>
                </a:moveTo>
                <a:cubicBezTo>
                  <a:pt x="44" y="7"/>
                  <a:pt x="34" y="0"/>
                  <a:pt x="21" y="0"/>
                </a:cubicBezTo>
                <a:cubicBezTo>
                  <a:pt x="11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1" y="86"/>
                  <a:pt x="21" y="86"/>
                </a:cubicBezTo>
                <a:cubicBezTo>
                  <a:pt x="34" y="86"/>
                  <a:pt x="44" y="75"/>
                  <a:pt x="44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11360" y="4744080"/>
            <a:ext cx="1548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141">
                <a:moveTo>
                  <a:pt x="44" y="19"/>
                </a:moveTo>
                <a:cubicBezTo>
                  <a:pt x="44" y="7"/>
                  <a:pt x="34" y="0"/>
                  <a:pt x="24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4" y="141"/>
                </a:cubicBezTo>
                <a:cubicBezTo>
                  <a:pt x="34" y="141"/>
                  <a:pt x="44" y="131"/>
                  <a:pt x="44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51320" y="4714920"/>
            <a:ext cx="15120" cy="94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264">
                <a:moveTo>
                  <a:pt x="43" y="20"/>
                </a:moveTo>
                <a:cubicBezTo>
                  <a:pt x="43" y="10"/>
                  <a:pt x="32" y="0"/>
                  <a:pt x="22" y="0"/>
                </a:cubicBezTo>
                <a:cubicBezTo>
                  <a:pt x="9" y="0"/>
                  <a:pt x="0" y="10"/>
                  <a:pt x="0" y="20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54"/>
                  <a:pt x="9" y="264"/>
                  <a:pt x="22" y="264"/>
                </a:cubicBezTo>
                <a:cubicBezTo>
                  <a:pt x="32" y="264"/>
                  <a:pt x="43" y="254"/>
                  <a:pt x="43" y="2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9236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3" y="0"/>
                  <a:pt x="23" y="0"/>
                </a:cubicBezTo>
                <a:cubicBezTo>
                  <a:pt x="11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1" y="141"/>
                  <a:pt x="23" y="141"/>
                </a:cubicBezTo>
                <a:cubicBezTo>
                  <a:pt x="33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833399" y="4763880"/>
            <a:ext cx="1512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86">
                <a:moveTo>
                  <a:pt x="43" y="20"/>
                </a:moveTo>
                <a:cubicBezTo>
                  <a:pt x="43" y="7"/>
                  <a:pt x="34" y="0"/>
                  <a:pt x="24" y="0"/>
                </a:cubicBezTo>
                <a:cubicBezTo>
                  <a:pt x="10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0" y="86"/>
                  <a:pt x="24" y="86"/>
                </a:cubicBezTo>
                <a:cubicBezTo>
                  <a:pt x="34" y="86"/>
                  <a:pt x="43" y="75"/>
                  <a:pt x="43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303720" y="1013399"/>
            <a:ext cx="2342520" cy="2970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08" h="826">
                <a:moveTo>
                  <a:pt x="0" y="826"/>
                </a:moveTo>
                <a:lnTo>
                  <a:pt x="6508" y="826"/>
                </a:lnTo>
                <a:lnTo>
                  <a:pt x="65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086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649120" y="1013399"/>
            <a:ext cx="306360" cy="300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52" h="835">
                <a:moveTo>
                  <a:pt x="0" y="835"/>
                </a:moveTo>
                <a:lnTo>
                  <a:pt x="0" y="0"/>
                </a:lnTo>
                <a:lnTo>
                  <a:pt x="852" y="835"/>
                </a:lnTo>
                <a:close/>
              </a:path>
            </a:pathLst>
          </a:custGeom>
          <a:solidFill>
            <a:srgbClr val="004C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649120" y="1310400"/>
            <a:ext cx="306360" cy="1569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52" h="437">
                <a:moveTo>
                  <a:pt x="0" y="437"/>
                </a:moveTo>
                <a:lnTo>
                  <a:pt x="852" y="437"/>
                </a:lnTo>
                <a:lnTo>
                  <a:pt x="8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C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605200" y="1463039"/>
            <a:ext cx="387000" cy="2070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76" h="576">
                <a:moveTo>
                  <a:pt x="1076" y="0"/>
                </a:moveTo>
                <a:lnTo>
                  <a:pt x="538" y="576"/>
                </a:lnTo>
                <a:lnTo>
                  <a:pt x="0" y="0"/>
                </a:lnTo>
                <a:close/>
              </a:path>
            </a:pathLst>
          </a:custGeom>
          <a:solidFill>
            <a:srgbClr val="004C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0" y="3194280"/>
            <a:ext cx="9151560" cy="19490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5422" h="5415">
                <a:moveTo>
                  <a:pt x="0" y="5415"/>
                </a:moveTo>
                <a:lnTo>
                  <a:pt x="25422" y="5415"/>
                </a:lnTo>
                <a:lnTo>
                  <a:pt x="25422" y="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43960" y="3602520"/>
            <a:ext cx="503640" cy="100871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00" h="2803">
                <a:moveTo>
                  <a:pt x="1372" y="2803"/>
                </a:moveTo>
                <a:cubicBezTo>
                  <a:pt x="600" y="2788"/>
                  <a:pt x="-15" y="2147"/>
                  <a:pt x="0" y="1374"/>
                </a:cubicBezTo>
                <a:cubicBezTo>
                  <a:pt x="15" y="611"/>
                  <a:pt x="638" y="0"/>
                  <a:pt x="1400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1033919" y="3602520"/>
            <a:ext cx="503640" cy="1009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00" h="2804">
                <a:moveTo>
                  <a:pt x="27" y="0"/>
                </a:moveTo>
                <a:cubicBezTo>
                  <a:pt x="801" y="16"/>
                  <a:pt x="1415" y="655"/>
                  <a:pt x="1400" y="1429"/>
                </a:cubicBezTo>
                <a:cubicBezTo>
                  <a:pt x="1385" y="2192"/>
                  <a:pt x="763" y="2804"/>
                  <a:pt x="0" y="2804"/>
                </a:cubicBezTo>
                <a:close/>
              </a:path>
            </a:pathLst>
          </a:custGeom>
          <a:solidFill>
            <a:srgbClr val="D9D9D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29919" y="4781160"/>
            <a:ext cx="241308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D9D9D9"/>
                </a:solidFill>
                <a:latin typeface="Arial"/>
                <a:ea typeface="DejaVu Sans" pitchFamily="2"/>
                <a:cs typeface="Arial"/>
              </a:rPr>
              <a:t>© 2017 Cisco and/or its affiliates. All rights reserved. Cisco Confidential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72280" y="3516479"/>
            <a:ext cx="312336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As an integral part of the Networking Academy learning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72280" y="3669120"/>
            <a:ext cx="243900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experience, Cisco Prototyping Lab provides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72280" y="389376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81719" y="3871800"/>
            <a:ext cx="221508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Interactive labs using Jupyter Notebook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72280" y="409788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81719" y="4075920"/>
            <a:ext cx="181728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Visual programming with Blockly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72280" y="430056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81719" y="4278600"/>
            <a:ext cx="188892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Device programming with Python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72280" y="450360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81719" y="4481640"/>
            <a:ext cx="1635839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Data visualization &amp; analytics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72280" y="470772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81719" y="4685760"/>
            <a:ext cx="181116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Connected applications via APIs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72280" y="491040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81719" y="4888440"/>
            <a:ext cx="100368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Rapid Prototyping</a:t>
            </a:r>
          </a:p>
        </p:txBody>
      </p:sp>
      <p:pic>
        <p:nvPicPr>
          <p:cNvPr id="40" nam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60" y="3704759"/>
            <a:ext cx="520919" cy="74015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TextBox 40"/>
          <p:cNvSpPr txBox="1"/>
          <p:nvPr/>
        </p:nvSpPr>
        <p:spPr>
          <a:xfrm>
            <a:off x="1742400" y="3242520"/>
            <a:ext cx="70488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4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Features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23160" y="1433520"/>
            <a:ext cx="175644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The Cisco Prototyping Lab is 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23160" y="1586160"/>
            <a:ext cx="210672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comprehensive learning environment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3160" y="1738800"/>
            <a:ext cx="182952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created by Cisco for Networking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3160" y="1891080"/>
            <a:ext cx="225612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Academy students to learn and practice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3160" y="2043360"/>
            <a:ext cx="199548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key aspects of the foundational IoT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3160" y="2196000"/>
            <a:ext cx="190116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technologies. Using an engaging,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3160" y="2348280"/>
            <a:ext cx="226980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hands-on approach, it supports both the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3160" y="2500560"/>
            <a:ext cx="2001599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learning and creative phases of the</a:t>
            </a:r>
          </a:p>
        </p:txBody>
      </p:sp>
      <p:sp>
        <p:nvSpPr>
          <p:cNvPr id="50" name="Freeform 49"/>
          <p:cNvSpPr/>
          <p:nvPr/>
        </p:nvSpPr>
        <p:spPr>
          <a:xfrm>
            <a:off x="380880" y="1013399"/>
            <a:ext cx="2456639" cy="295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825" h="822">
                <a:moveTo>
                  <a:pt x="0" y="822"/>
                </a:moveTo>
                <a:lnTo>
                  <a:pt x="6825" y="822"/>
                </a:lnTo>
                <a:lnTo>
                  <a:pt x="68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DCD7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376200" y="993600"/>
            <a:ext cx="156960" cy="3290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7" h="915">
                <a:moveTo>
                  <a:pt x="0" y="0"/>
                </a:moveTo>
                <a:lnTo>
                  <a:pt x="437" y="458"/>
                </a:lnTo>
                <a:lnTo>
                  <a:pt x="0" y="91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2837520" y="1011599"/>
            <a:ext cx="306360" cy="300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52" h="835">
                <a:moveTo>
                  <a:pt x="0" y="835"/>
                </a:moveTo>
                <a:lnTo>
                  <a:pt x="0" y="0"/>
                </a:lnTo>
                <a:lnTo>
                  <a:pt x="852" y="835"/>
                </a:lnTo>
                <a:close/>
              </a:path>
            </a:pathLst>
          </a:custGeom>
          <a:solidFill>
            <a:srgbClr val="FBAB18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2837520" y="1308960"/>
            <a:ext cx="304920" cy="1569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48" h="437">
                <a:moveTo>
                  <a:pt x="0" y="437"/>
                </a:moveTo>
                <a:lnTo>
                  <a:pt x="848" y="437"/>
                </a:lnTo>
                <a:lnTo>
                  <a:pt x="8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BAB18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2793240" y="1461240"/>
            <a:ext cx="387000" cy="2088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76" h="581">
                <a:moveTo>
                  <a:pt x="1076" y="0"/>
                </a:moveTo>
                <a:lnTo>
                  <a:pt x="539" y="581"/>
                </a:lnTo>
                <a:lnTo>
                  <a:pt x="0" y="0"/>
                </a:lnTo>
                <a:close/>
              </a:path>
            </a:pathLst>
          </a:custGeom>
          <a:solidFill>
            <a:srgbClr val="FBAB18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3160" y="2653200"/>
            <a:ext cx="212220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Networking Fundamentals curriculum.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20640" y="1065239"/>
            <a:ext cx="114084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4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Tool Overview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86239" y="1423799"/>
            <a:ext cx="142092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Provides an easy to use,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486239" y="1576440"/>
            <a:ext cx="210672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comprehensive learning environment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486239" y="1728719"/>
            <a:ext cx="213588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using real devices, code, coding tools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486239" y="1880999"/>
            <a:ext cx="205200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and data that students use to create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486239" y="2033640"/>
            <a:ext cx="191016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the physical interconnection of an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486239" y="2185920"/>
            <a:ext cx="206280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end-to-end  IoT  and the logical data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86239" y="2338560"/>
            <a:ext cx="1809719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pipeline to acquire, analyze and</a:t>
            </a:r>
          </a:p>
        </p:txBody>
      </p:sp>
      <p:sp>
        <p:nvSpPr>
          <p:cNvPr id="64" name="Freeform 63"/>
          <p:cNvSpPr/>
          <p:nvPr/>
        </p:nvSpPr>
        <p:spPr>
          <a:xfrm>
            <a:off x="3287159" y="995040"/>
            <a:ext cx="156960" cy="3290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7" h="915">
                <a:moveTo>
                  <a:pt x="0" y="0"/>
                </a:moveTo>
                <a:lnTo>
                  <a:pt x="437" y="458"/>
                </a:lnTo>
                <a:lnTo>
                  <a:pt x="0" y="91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486239" y="2490840"/>
            <a:ext cx="738359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present data.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528720" y="1065960"/>
            <a:ext cx="97308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4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Career Prep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251760" y="1418039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61560" y="1395720"/>
            <a:ext cx="114372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Prototyping Lab App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251760" y="162072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61560" y="1598400"/>
            <a:ext cx="110088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Prototyping Lab Kit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413400" y="182484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522840" y="1802880"/>
            <a:ext cx="185256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Raspberry Pi 3 CanaKit Ultimate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522840" y="1954800"/>
            <a:ext cx="140436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Starter Kit (or equivalent)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413400" y="218016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522840" y="2158200"/>
            <a:ext cx="2001599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SparkFun Inventor’s Kit for Arduino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522840" y="2310480"/>
            <a:ext cx="108288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v3.3 (or equivalent)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413400" y="253512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78" name="Freeform 77"/>
          <p:cNvSpPr/>
          <p:nvPr/>
        </p:nvSpPr>
        <p:spPr>
          <a:xfrm>
            <a:off x="6068520" y="1008719"/>
            <a:ext cx="2534400" cy="295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041" h="822">
                <a:moveTo>
                  <a:pt x="0" y="822"/>
                </a:moveTo>
                <a:lnTo>
                  <a:pt x="7041" y="822"/>
                </a:lnTo>
                <a:lnTo>
                  <a:pt x="7041" y="0"/>
                </a:lnTo>
                <a:lnTo>
                  <a:pt x="0" y="0"/>
                </a:lnTo>
                <a:close/>
              </a:path>
            </a:pathLst>
          </a:custGeom>
          <a:solidFill>
            <a:srgbClr val="F24045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6051600" y="988920"/>
            <a:ext cx="158400" cy="3290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1" h="915">
                <a:moveTo>
                  <a:pt x="0" y="0"/>
                </a:moveTo>
                <a:lnTo>
                  <a:pt x="441" y="458"/>
                </a:lnTo>
                <a:lnTo>
                  <a:pt x="0" y="91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0" name="Freeform 79"/>
          <p:cNvSpPr/>
          <p:nvPr/>
        </p:nvSpPr>
        <p:spPr>
          <a:xfrm>
            <a:off x="8601120" y="1007280"/>
            <a:ext cx="308160" cy="300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57" h="835">
                <a:moveTo>
                  <a:pt x="0" y="835"/>
                </a:moveTo>
                <a:lnTo>
                  <a:pt x="0" y="0"/>
                </a:lnTo>
                <a:lnTo>
                  <a:pt x="857" y="835"/>
                </a:lnTo>
                <a:close/>
              </a:path>
            </a:pathLst>
          </a:custGeom>
          <a:solidFill>
            <a:srgbClr val="9E0B0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8601120" y="1304280"/>
            <a:ext cx="306360" cy="1569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52" h="437">
                <a:moveTo>
                  <a:pt x="0" y="437"/>
                </a:moveTo>
                <a:lnTo>
                  <a:pt x="852" y="437"/>
                </a:lnTo>
                <a:lnTo>
                  <a:pt x="852" y="0"/>
                </a:lnTo>
                <a:lnTo>
                  <a:pt x="0" y="0"/>
                </a:lnTo>
                <a:close/>
              </a:path>
            </a:pathLst>
          </a:custGeom>
          <a:solidFill>
            <a:srgbClr val="9E0B0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8557200" y="1456920"/>
            <a:ext cx="388440" cy="2088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80" h="581">
                <a:moveTo>
                  <a:pt x="1080" y="0"/>
                </a:moveTo>
                <a:lnTo>
                  <a:pt x="540" y="581"/>
                </a:lnTo>
                <a:lnTo>
                  <a:pt x="0" y="0"/>
                </a:lnTo>
                <a:close/>
              </a:path>
            </a:pathLst>
          </a:custGeom>
          <a:solidFill>
            <a:srgbClr val="9E0B0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522840" y="2513160"/>
            <a:ext cx="158400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Cables, sensors &amp; actuators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313680" y="1060200"/>
            <a:ext cx="175644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4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Learning Components</a:t>
            </a:r>
          </a:p>
        </p:txBody>
      </p:sp>
      <p:pic>
        <p:nvPicPr>
          <p:cNvPr id="85" nam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680" y="2829960"/>
            <a:ext cx="3439440" cy="23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1800" y="205920"/>
            <a:ext cx="682560" cy="48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1720" y="122040"/>
            <a:ext cx="978120" cy="6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6120" y="324720"/>
            <a:ext cx="559080" cy="31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4360" y="237600"/>
            <a:ext cx="632160" cy="441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5320" y="275760"/>
            <a:ext cx="563400" cy="47988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TextBox 90"/>
          <p:cNvSpPr txBox="1"/>
          <p:nvPr/>
        </p:nvSpPr>
        <p:spPr>
          <a:xfrm>
            <a:off x="529200" y="441360"/>
            <a:ext cx="3989160" cy="45611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321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Cisco Prototyping Lab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-360"/>
            <a:ext cx="9144000" cy="514367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5401" h="14289">
                <a:moveTo>
                  <a:pt x="0" y="14289"/>
                </a:moveTo>
                <a:lnTo>
                  <a:pt x="25401" y="14289"/>
                </a:lnTo>
                <a:lnTo>
                  <a:pt x="254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86360" y="4782240"/>
            <a:ext cx="8604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D9D9D9"/>
                </a:solidFill>
                <a:latin typeface="Arial"/>
                <a:ea typeface="DejaVu Sans" pitchFamily="2"/>
                <a:cs typeface="Arial"/>
              </a:rPr>
              <a:t>34</a:t>
            </a:r>
          </a:p>
        </p:txBody>
      </p:sp>
      <p:sp>
        <p:nvSpPr>
          <p:cNvPr id="4" name="Freeform 3"/>
          <p:cNvSpPr/>
          <p:nvPr/>
        </p:nvSpPr>
        <p:spPr>
          <a:xfrm>
            <a:off x="604800" y="4835520"/>
            <a:ext cx="13680" cy="59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" h="166">
                <a:moveTo>
                  <a:pt x="0" y="166"/>
                </a:moveTo>
                <a:lnTo>
                  <a:pt x="39" y="166"/>
                </a:lnTo>
                <a:lnTo>
                  <a:pt x="39" y="0"/>
                </a:lnTo>
                <a:lnTo>
                  <a:pt x="0" y="0"/>
                </a:ln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94800" y="4834080"/>
            <a:ext cx="4428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4" h="174">
                <a:moveTo>
                  <a:pt x="124" y="50"/>
                </a:moveTo>
                <a:cubicBezTo>
                  <a:pt x="121" y="50"/>
                  <a:pt x="109" y="40"/>
                  <a:pt x="90" y="40"/>
                </a:cubicBezTo>
                <a:cubicBezTo>
                  <a:pt x="62" y="40"/>
                  <a:pt x="43" y="60"/>
                  <a:pt x="43" y="85"/>
                </a:cubicBezTo>
                <a:cubicBezTo>
                  <a:pt x="43" y="110"/>
                  <a:pt x="60" y="130"/>
                  <a:pt x="90" y="130"/>
                </a:cubicBezTo>
                <a:cubicBezTo>
                  <a:pt x="109" y="130"/>
                  <a:pt x="121" y="123"/>
                  <a:pt x="124" y="123"/>
                </a:cubicBezTo>
                <a:cubicBezTo>
                  <a:pt x="124" y="169"/>
                  <a:pt x="124" y="169"/>
                  <a:pt x="124" y="169"/>
                </a:cubicBezTo>
                <a:cubicBezTo>
                  <a:pt x="119" y="169"/>
                  <a:pt x="104" y="174"/>
                  <a:pt x="85" y="174"/>
                </a:cubicBezTo>
                <a:cubicBezTo>
                  <a:pt x="38" y="174"/>
                  <a:pt x="0" y="140"/>
                  <a:pt x="0" y="85"/>
                </a:cubicBezTo>
                <a:cubicBezTo>
                  <a:pt x="0" y="35"/>
                  <a:pt x="36" y="0"/>
                  <a:pt x="85" y="0"/>
                </a:cubicBezTo>
                <a:cubicBezTo>
                  <a:pt x="104" y="0"/>
                  <a:pt x="119" y="5"/>
                  <a:pt x="124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37840" y="4834080"/>
            <a:ext cx="4572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8" h="174">
                <a:moveTo>
                  <a:pt x="128" y="50"/>
                </a:moveTo>
                <a:cubicBezTo>
                  <a:pt x="125" y="50"/>
                  <a:pt x="113" y="40"/>
                  <a:pt x="90" y="40"/>
                </a:cubicBezTo>
                <a:cubicBezTo>
                  <a:pt x="62" y="40"/>
                  <a:pt x="45" y="60"/>
                  <a:pt x="45" y="85"/>
                </a:cubicBezTo>
                <a:cubicBezTo>
                  <a:pt x="45" y="110"/>
                  <a:pt x="62" y="130"/>
                  <a:pt x="90" y="130"/>
                </a:cubicBezTo>
                <a:cubicBezTo>
                  <a:pt x="110" y="130"/>
                  <a:pt x="125" y="123"/>
                  <a:pt x="128" y="123"/>
                </a:cubicBezTo>
                <a:cubicBezTo>
                  <a:pt x="128" y="169"/>
                  <a:pt x="128" y="169"/>
                  <a:pt x="128" y="169"/>
                </a:cubicBezTo>
                <a:cubicBezTo>
                  <a:pt x="123" y="169"/>
                  <a:pt x="108" y="174"/>
                  <a:pt x="87" y="174"/>
                </a:cubicBezTo>
                <a:cubicBezTo>
                  <a:pt x="40" y="174"/>
                  <a:pt x="0" y="140"/>
                  <a:pt x="0" y="85"/>
                </a:cubicBezTo>
                <a:cubicBezTo>
                  <a:pt x="0" y="35"/>
                  <a:pt x="37" y="0"/>
                  <a:pt x="87" y="0"/>
                </a:cubicBezTo>
                <a:cubicBezTo>
                  <a:pt x="108" y="0"/>
                  <a:pt x="123" y="5"/>
                  <a:pt x="128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55639" y="4834080"/>
            <a:ext cx="6120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1" h="174">
                <a:moveTo>
                  <a:pt x="171" y="85"/>
                </a:moveTo>
                <a:cubicBezTo>
                  <a:pt x="171" y="133"/>
                  <a:pt x="137" y="174"/>
                  <a:pt x="86" y="174"/>
                </a:cubicBezTo>
                <a:cubicBezTo>
                  <a:pt x="35" y="174"/>
                  <a:pt x="0" y="133"/>
                  <a:pt x="0" y="85"/>
                </a:cubicBezTo>
                <a:cubicBezTo>
                  <a:pt x="0" y="37"/>
                  <a:pt x="35" y="0"/>
                  <a:pt x="86" y="0"/>
                </a:cubicBezTo>
                <a:cubicBezTo>
                  <a:pt x="137" y="0"/>
                  <a:pt x="171" y="37"/>
                  <a:pt x="171" y="85"/>
                </a:cubicBezTo>
                <a:close/>
                <a:moveTo>
                  <a:pt x="86" y="42"/>
                </a:moveTo>
                <a:cubicBezTo>
                  <a:pt x="62" y="42"/>
                  <a:pt x="45" y="63"/>
                  <a:pt x="45" y="85"/>
                </a:cubicBezTo>
                <a:cubicBezTo>
                  <a:pt x="45" y="110"/>
                  <a:pt x="62" y="130"/>
                  <a:pt x="86" y="130"/>
                </a:cubicBezTo>
                <a:cubicBezTo>
                  <a:pt x="110" y="130"/>
                  <a:pt x="127" y="110"/>
                  <a:pt x="127" y="85"/>
                </a:cubicBezTo>
                <a:cubicBezTo>
                  <a:pt x="127" y="63"/>
                  <a:pt x="110" y="42"/>
                  <a:pt x="86" y="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38280" y="4834080"/>
            <a:ext cx="4140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6" h="174">
                <a:moveTo>
                  <a:pt x="105" y="40"/>
                </a:moveTo>
                <a:cubicBezTo>
                  <a:pt x="102" y="40"/>
                  <a:pt x="85" y="35"/>
                  <a:pt x="72" y="35"/>
                </a:cubicBezTo>
                <a:cubicBezTo>
                  <a:pt x="55" y="35"/>
                  <a:pt x="45" y="40"/>
                  <a:pt x="45" y="50"/>
                </a:cubicBezTo>
                <a:cubicBezTo>
                  <a:pt x="45" y="60"/>
                  <a:pt x="57" y="63"/>
                  <a:pt x="65" y="65"/>
                </a:cubicBezTo>
                <a:cubicBezTo>
                  <a:pt x="75" y="68"/>
                  <a:pt x="75" y="68"/>
                  <a:pt x="75" y="68"/>
                </a:cubicBezTo>
                <a:cubicBezTo>
                  <a:pt x="102" y="78"/>
                  <a:pt x="116" y="95"/>
                  <a:pt x="116" y="118"/>
                </a:cubicBezTo>
                <a:cubicBezTo>
                  <a:pt x="116" y="159"/>
                  <a:pt x="80" y="174"/>
                  <a:pt x="47" y="174"/>
                </a:cubicBezTo>
                <a:cubicBezTo>
                  <a:pt x="25" y="174"/>
                  <a:pt x="3" y="169"/>
                  <a:pt x="3" y="169"/>
                </a:cubicBezTo>
                <a:cubicBezTo>
                  <a:pt x="3" y="130"/>
                  <a:pt x="3" y="130"/>
                  <a:pt x="3" y="130"/>
                </a:cubicBezTo>
                <a:cubicBezTo>
                  <a:pt x="5" y="130"/>
                  <a:pt x="23" y="135"/>
                  <a:pt x="40" y="135"/>
                </a:cubicBezTo>
                <a:cubicBezTo>
                  <a:pt x="62" y="135"/>
                  <a:pt x="72" y="130"/>
                  <a:pt x="72" y="120"/>
                </a:cubicBezTo>
                <a:cubicBezTo>
                  <a:pt x="72" y="113"/>
                  <a:pt x="62" y="108"/>
                  <a:pt x="52" y="103"/>
                </a:cubicBezTo>
                <a:cubicBezTo>
                  <a:pt x="50" y="103"/>
                  <a:pt x="47" y="103"/>
                  <a:pt x="45" y="100"/>
                </a:cubicBezTo>
                <a:cubicBezTo>
                  <a:pt x="20" y="93"/>
                  <a:pt x="0" y="80"/>
                  <a:pt x="0" y="52"/>
                </a:cubicBezTo>
                <a:cubicBezTo>
                  <a:pt x="0" y="20"/>
                  <a:pt x="25" y="0"/>
                  <a:pt x="62" y="0"/>
                </a:cubicBezTo>
                <a:cubicBezTo>
                  <a:pt x="85" y="0"/>
                  <a:pt x="102" y="5"/>
                  <a:pt x="105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07239" y="4763880"/>
            <a:ext cx="1548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86">
                <a:moveTo>
                  <a:pt x="44" y="20"/>
                </a:moveTo>
                <a:cubicBezTo>
                  <a:pt x="44" y="7"/>
                  <a:pt x="33" y="0"/>
                  <a:pt x="20" y="0"/>
                </a:cubicBezTo>
                <a:cubicBezTo>
                  <a:pt x="10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0" y="86"/>
                  <a:pt x="20" y="86"/>
                </a:cubicBezTo>
                <a:cubicBezTo>
                  <a:pt x="33" y="86"/>
                  <a:pt x="44" y="75"/>
                  <a:pt x="44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4864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3" y="0"/>
                  <a:pt x="20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0" y="141"/>
                </a:cubicBezTo>
                <a:cubicBezTo>
                  <a:pt x="33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89680" y="4714920"/>
            <a:ext cx="15120" cy="94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264">
                <a:moveTo>
                  <a:pt x="43" y="20"/>
                </a:moveTo>
                <a:cubicBezTo>
                  <a:pt x="43" y="10"/>
                  <a:pt x="33" y="0"/>
                  <a:pt x="20" y="0"/>
                </a:cubicBezTo>
                <a:cubicBezTo>
                  <a:pt x="10" y="0"/>
                  <a:pt x="0" y="10"/>
                  <a:pt x="0" y="20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54"/>
                  <a:pt x="10" y="264"/>
                  <a:pt x="20" y="264"/>
                </a:cubicBezTo>
                <a:cubicBezTo>
                  <a:pt x="33" y="264"/>
                  <a:pt x="43" y="254"/>
                  <a:pt x="43" y="2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2928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2" y="0"/>
                  <a:pt x="20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0" y="141"/>
                </a:cubicBezTo>
                <a:cubicBezTo>
                  <a:pt x="32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70320" y="4763880"/>
            <a:ext cx="1548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86">
                <a:moveTo>
                  <a:pt x="44" y="20"/>
                </a:moveTo>
                <a:cubicBezTo>
                  <a:pt x="44" y="7"/>
                  <a:pt x="34" y="0"/>
                  <a:pt x="21" y="0"/>
                </a:cubicBezTo>
                <a:cubicBezTo>
                  <a:pt x="11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1" y="86"/>
                  <a:pt x="21" y="86"/>
                </a:cubicBezTo>
                <a:cubicBezTo>
                  <a:pt x="34" y="86"/>
                  <a:pt x="44" y="75"/>
                  <a:pt x="44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11360" y="4744080"/>
            <a:ext cx="1548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141">
                <a:moveTo>
                  <a:pt x="44" y="19"/>
                </a:moveTo>
                <a:cubicBezTo>
                  <a:pt x="44" y="7"/>
                  <a:pt x="34" y="0"/>
                  <a:pt x="24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4" y="141"/>
                </a:cubicBezTo>
                <a:cubicBezTo>
                  <a:pt x="34" y="141"/>
                  <a:pt x="44" y="131"/>
                  <a:pt x="44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51320" y="4714920"/>
            <a:ext cx="15120" cy="94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264">
                <a:moveTo>
                  <a:pt x="43" y="20"/>
                </a:moveTo>
                <a:cubicBezTo>
                  <a:pt x="43" y="10"/>
                  <a:pt x="32" y="0"/>
                  <a:pt x="22" y="0"/>
                </a:cubicBezTo>
                <a:cubicBezTo>
                  <a:pt x="9" y="0"/>
                  <a:pt x="0" y="10"/>
                  <a:pt x="0" y="20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54"/>
                  <a:pt x="9" y="264"/>
                  <a:pt x="22" y="264"/>
                </a:cubicBezTo>
                <a:cubicBezTo>
                  <a:pt x="32" y="264"/>
                  <a:pt x="43" y="254"/>
                  <a:pt x="43" y="2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9236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3" y="0"/>
                  <a:pt x="23" y="0"/>
                </a:cubicBezTo>
                <a:cubicBezTo>
                  <a:pt x="11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1" y="141"/>
                  <a:pt x="23" y="141"/>
                </a:cubicBezTo>
                <a:cubicBezTo>
                  <a:pt x="33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833399" y="4763880"/>
            <a:ext cx="1512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86">
                <a:moveTo>
                  <a:pt x="43" y="20"/>
                </a:moveTo>
                <a:cubicBezTo>
                  <a:pt x="43" y="7"/>
                  <a:pt x="34" y="0"/>
                  <a:pt x="24" y="0"/>
                </a:cubicBezTo>
                <a:cubicBezTo>
                  <a:pt x="10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0" y="86"/>
                  <a:pt x="24" y="86"/>
                </a:cubicBezTo>
                <a:cubicBezTo>
                  <a:pt x="34" y="86"/>
                  <a:pt x="43" y="75"/>
                  <a:pt x="43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303720" y="1013399"/>
            <a:ext cx="2342520" cy="2970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08" h="826">
                <a:moveTo>
                  <a:pt x="0" y="826"/>
                </a:moveTo>
                <a:lnTo>
                  <a:pt x="6508" y="826"/>
                </a:lnTo>
                <a:lnTo>
                  <a:pt x="65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086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649120" y="1013399"/>
            <a:ext cx="306360" cy="300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52" h="835">
                <a:moveTo>
                  <a:pt x="0" y="835"/>
                </a:moveTo>
                <a:lnTo>
                  <a:pt x="0" y="0"/>
                </a:lnTo>
                <a:lnTo>
                  <a:pt x="852" y="835"/>
                </a:lnTo>
                <a:close/>
              </a:path>
            </a:pathLst>
          </a:custGeom>
          <a:solidFill>
            <a:srgbClr val="004C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649120" y="1310400"/>
            <a:ext cx="306360" cy="1569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52" h="437">
                <a:moveTo>
                  <a:pt x="0" y="437"/>
                </a:moveTo>
                <a:lnTo>
                  <a:pt x="852" y="437"/>
                </a:lnTo>
                <a:lnTo>
                  <a:pt x="8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C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605200" y="1463039"/>
            <a:ext cx="387000" cy="2070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76" h="576">
                <a:moveTo>
                  <a:pt x="1076" y="0"/>
                </a:moveTo>
                <a:lnTo>
                  <a:pt x="538" y="576"/>
                </a:lnTo>
                <a:lnTo>
                  <a:pt x="0" y="0"/>
                </a:lnTo>
                <a:close/>
              </a:path>
            </a:pathLst>
          </a:custGeom>
          <a:solidFill>
            <a:srgbClr val="004C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0" y="3194280"/>
            <a:ext cx="9151560" cy="19490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5422" h="5415">
                <a:moveTo>
                  <a:pt x="0" y="5415"/>
                </a:moveTo>
                <a:lnTo>
                  <a:pt x="25422" y="5415"/>
                </a:lnTo>
                <a:lnTo>
                  <a:pt x="25422" y="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43960" y="3602520"/>
            <a:ext cx="503640" cy="100871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00" h="2803">
                <a:moveTo>
                  <a:pt x="1372" y="2803"/>
                </a:moveTo>
                <a:cubicBezTo>
                  <a:pt x="600" y="2788"/>
                  <a:pt x="-15" y="2147"/>
                  <a:pt x="0" y="1374"/>
                </a:cubicBezTo>
                <a:cubicBezTo>
                  <a:pt x="15" y="611"/>
                  <a:pt x="638" y="0"/>
                  <a:pt x="1400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1033919" y="3602520"/>
            <a:ext cx="503640" cy="1009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00" h="2804">
                <a:moveTo>
                  <a:pt x="27" y="0"/>
                </a:moveTo>
                <a:cubicBezTo>
                  <a:pt x="801" y="16"/>
                  <a:pt x="1415" y="655"/>
                  <a:pt x="1400" y="1429"/>
                </a:cubicBezTo>
                <a:cubicBezTo>
                  <a:pt x="1385" y="2192"/>
                  <a:pt x="763" y="2804"/>
                  <a:pt x="0" y="2804"/>
                </a:cubicBezTo>
                <a:close/>
              </a:path>
            </a:pathLst>
          </a:custGeom>
          <a:solidFill>
            <a:srgbClr val="D9D9D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29919" y="4781160"/>
            <a:ext cx="241308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D9D9D9"/>
                </a:solidFill>
                <a:latin typeface="Arial"/>
                <a:ea typeface="DejaVu Sans" pitchFamily="2"/>
                <a:cs typeface="Arial"/>
              </a:rPr>
              <a:t>© 2017 Cisco and/or its affiliates. All rights reserved. Cisco Confidential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72280" y="3516479"/>
            <a:ext cx="312336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As an integral part of the Networking Academy learning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72280" y="3669120"/>
            <a:ext cx="2027519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experience, Packet Tracer provides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72280" y="393192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81719" y="3909960"/>
            <a:ext cx="58752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Simulation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72280" y="413604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81719" y="4114079"/>
            <a:ext cx="70776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Visualization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72280" y="433872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81719" y="4316760"/>
            <a:ext cx="54036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Authoring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72280" y="454176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81719" y="4519800"/>
            <a:ext cx="69120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Assessment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72280" y="474588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81719" y="4723920"/>
            <a:ext cx="321012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Collaboration capabilities and facilitates the teaching and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81719" y="4876200"/>
            <a:ext cx="235368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learning of complex technology concepts.</a:t>
            </a:r>
          </a:p>
        </p:txBody>
      </p:sp>
      <p:pic>
        <p:nvPicPr>
          <p:cNvPr id="39" nam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60" y="3704759"/>
            <a:ext cx="520919" cy="74015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TextBox 39"/>
          <p:cNvSpPr txBox="1"/>
          <p:nvPr/>
        </p:nvSpPr>
        <p:spPr>
          <a:xfrm>
            <a:off x="1742400" y="3242520"/>
            <a:ext cx="70488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4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Features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3160" y="1433520"/>
            <a:ext cx="1730519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Packet Tracer is an innovative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23160" y="1586160"/>
            <a:ext cx="211752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simulation and visualization tool used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23160" y="1738800"/>
            <a:ext cx="210240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for lectures, labs, games, homework,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3160" y="1891080"/>
            <a:ext cx="206712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assessments, and competitions. It is</a:t>
            </a:r>
          </a:p>
        </p:txBody>
      </p:sp>
      <p:sp>
        <p:nvSpPr>
          <p:cNvPr id="45" name="Freeform 44"/>
          <p:cNvSpPr/>
          <p:nvPr/>
        </p:nvSpPr>
        <p:spPr>
          <a:xfrm>
            <a:off x="380880" y="1013399"/>
            <a:ext cx="2456639" cy="295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825" h="822">
                <a:moveTo>
                  <a:pt x="0" y="822"/>
                </a:moveTo>
                <a:lnTo>
                  <a:pt x="6825" y="822"/>
                </a:lnTo>
                <a:lnTo>
                  <a:pt x="68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DCD7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376200" y="993600"/>
            <a:ext cx="156960" cy="3290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7" h="915">
                <a:moveTo>
                  <a:pt x="0" y="0"/>
                </a:moveTo>
                <a:lnTo>
                  <a:pt x="437" y="458"/>
                </a:lnTo>
                <a:lnTo>
                  <a:pt x="0" y="91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2837520" y="1011599"/>
            <a:ext cx="306360" cy="300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52" h="835">
                <a:moveTo>
                  <a:pt x="0" y="835"/>
                </a:moveTo>
                <a:lnTo>
                  <a:pt x="0" y="0"/>
                </a:lnTo>
                <a:lnTo>
                  <a:pt x="852" y="835"/>
                </a:lnTo>
                <a:close/>
              </a:path>
            </a:pathLst>
          </a:custGeom>
          <a:solidFill>
            <a:srgbClr val="FBAB18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2837520" y="1308960"/>
            <a:ext cx="304920" cy="1569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48" h="437">
                <a:moveTo>
                  <a:pt x="0" y="437"/>
                </a:moveTo>
                <a:lnTo>
                  <a:pt x="848" y="437"/>
                </a:lnTo>
                <a:lnTo>
                  <a:pt x="8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BAB18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2793240" y="1461240"/>
            <a:ext cx="387000" cy="2088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76" h="581">
                <a:moveTo>
                  <a:pt x="1076" y="0"/>
                </a:moveTo>
                <a:lnTo>
                  <a:pt x="539" y="581"/>
                </a:lnTo>
                <a:lnTo>
                  <a:pt x="0" y="0"/>
                </a:lnTo>
                <a:close/>
              </a:path>
            </a:pathLst>
          </a:custGeom>
          <a:solidFill>
            <a:srgbClr val="FBAB18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3160" y="2043360"/>
            <a:ext cx="158868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embedded in these courses: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20640" y="1065239"/>
            <a:ext cx="114084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4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Tool Overview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486239" y="1423799"/>
            <a:ext cx="206712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The Packet Tracer simulation-based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486239" y="1576440"/>
            <a:ext cx="198648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learning environment promotes the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486239" y="1728719"/>
            <a:ext cx="213588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development of essential career skills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486239" y="1880999"/>
            <a:ext cx="196668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ranging from teamwork and critical</a:t>
            </a:r>
          </a:p>
        </p:txBody>
      </p:sp>
      <p:sp>
        <p:nvSpPr>
          <p:cNvPr id="56" name="Freeform 55"/>
          <p:cNvSpPr/>
          <p:nvPr/>
        </p:nvSpPr>
        <p:spPr>
          <a:xfrm>
            <a:off x="3287159" y="995040"/>
            <a:ext cx="156960" cy="3290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7" h="915">
                <a:moveTo>
                  <a:pt x="0" y="0"/>
                </a:moveTo>
                <a:lnTo>
                  <a:pt x="437" y="458"/>
                </a:lnTo>
                <a:lnTo>
                  <a:pt x="0" y="91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486239" y="2033640"/>
            <a:ext cx="200772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thinking to creative problem solving.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28720" y="1065960"/>
            <a:ext cx="97308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4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Career Prep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251760" y="1418039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361560" y="1395720"/>
            <a:ext cx="1424159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Cisco Packet Tracer (PT)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251760" y="162072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361560" y="1598400"/>
            <a:ext cx="1037159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PT Mobile Android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51760" y="182484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361560" y="1802880"/>
            <a:ext cx="81288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PT Mobile iOS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251760" y="202788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66" name="Freeform 65"/>
          <p:cNvSpPr/>
          <p:nvPr/>
        </p:nvSpPr>
        <p:spPr>
          <a:xfrm>
            <a:off x="6068520" y="1008719"/>
            <a:ext cx="2534400" cy="295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041" h="822">
                <a:moveTo>
                  <a:pt x="0" y="822"/>
                </a:moveTo>
                <a:lnTo>
                  <a:pt x="7041" y="822"/>
                </a:lnTo>
                <a:lnTo>
                  <a:pt x="7041" y="0"/>
                </a:lnTo>
                <a:lnTo>
                  <a:pt x="0" y="0"/>
                </a:lnTo>
                <a:close/>
              </a:path>
            </a:pathLst>
          </a:custGeom>
          <a:solidFill>
            <a:srgbClr val="F24045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6051600" y="988920"/>
            <a:ext cx="158400" cy="3290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1" h="915">
                <a:moveTo>
                  <a:pt x="0" y="0"/>
                </a:moveTo>
                <a:lnTo>
                  <a:pt x="441" y="458"/>
                </a:lnTo>
                <a:lnTo>
                  <a:pt x="0" y="91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8601120" y="1007280"/>
            <a:ext cx="308160" cy="300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57" h="835">
                <a:moveTo>
                  <a:pt x="0" y="835"/>
                </a:moveTo>
                <a:lnTo>
                  <a:pt x="0" y="0"/>
                </a:lnTo>
                <a:lnTo>
                  <a:pt x="857" y="835"/>
                </a:lnTo>
                <a:close/>
              </a:path>
            </a:pathLst>
          </a:custGeom>
          <a:solidFill>
            <a:srgbClr val="9E0B0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8601120" y="1304280"/>
            <a:ext cx="306360" cy="1569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52" h="437">
                <a:moveTo>
                  <a:pt x="0" y="437"/>
                </a:moveTo>
                <a:lnTo>
                  <a:pt x="852" y="437"/>
                </a:lnTo>
                <a:lnTo>
                  <a:pt x="852" y="0"/>
                </a:lnTo>
                <a:lnTo>
                  <a:pt x="0" y="0"/>
                </a:lnTo>
                <a:close/>
              </a:path>
            </a:pathLst>
          </a:custGeom>
          <a:solidFill>
            <a:srgbClr val="9E0B0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8557200" y="1456920"/>
            <a:ext cx="388440" cy="2088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80" h="581">
                <a:moveTo>
                  <a:pt x="1080" y="0"/>
                </a:moveTo>
                <a:lnTo>
                  <a:pt x="540" y="581"/>
                </a:lnTo>
                <a:lnTo>
                  <a:pt x="0" y="0"/>
                </a:lnTo>
                <a:close/>
              </a:path>
            </a:pathLst>
          </a:custGeom>
          <a:solidFill>
            <a:srgbClr val="9E0B0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361560" y="2005560"/>
            <a:ext cx="60588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PT Games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313680" y="1060200"/>
            <a:ext cx="175644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4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Learning Components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29200" y="441360"/>
            <a:ext cx="2532240" cy="45611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321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Packet Tracer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42240" y="230472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52040" y="2282760"/>
            <a:ext cx="863279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CCNA Routing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52040" y="2435760"/>
            <a:ext cx="78552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and Switching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42240" y="266040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52040" y="2638440"/>
            <a:ext cx="85104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CCNA Security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42240" y="286488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2040" y="2842560"/>
            <a:ext cx="72468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IT Essentials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939319" y="230472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049119" y="2282760"/>
            <a:ext cx="63936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Intro to the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049119" y="2435760"/>
            <a:ext cx="60408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Internet of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049119" y="2588040"/>
            <a:ext cx="38016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Things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939319" y="2813039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049119" y="2791080"/>
            <a:ext cx="46260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Mobility</a:t>
            </a:r>
          </a:p>
        </p:txBody>
      </p:sp>
      <p:pic>
        <p:nvPicPr>
          <p:cNvPr id="87" nam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960" y="2607480"/>
            <a:ext cx="4106880" cy="191231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TextBox 87"/>
          <p:cNvSpPr txBox="1"/>
          <p:nvPr/>
        </p:nvSpPr>
        <p:spPr>
          <a:xfrm>
            <a:off x="2049119" y="2943360"/>
            <a:ext cx="80100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Fundamentals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How to get invol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66560" y="1219680"/>
            <a:ext cx="3835080" cy="3415320"/>
          </a:xfrm>
          <a:noFill/>
          <a:ln>
            <a:noFill/>
          </a:ln>
        </p:spPr>
        <p:txBody>
          <a:bodyPr wrap="square" anchor="b"/>
          <a:lstStyle>
            <a:defPPr marL="432000" marR="0" lvl="0" indent="-324000" algn="l" rtl="0" hangingPunct="1">
              <a:lnSpc>
                <a:spcPct val="95000"/>
              </a:lnSpc>
              <a:spcBef>
                <a:spcPts val="1315"/>
              </a:spcBef>
              <a:spcAft>
                <a:spcPts val="0"/>
              </a:spcAft>
              <a:buSzPct val="45000"/>
              <a:buFont typeface="StarSymbol"/>
              <a:buNone/>
              <a:defRPr lang="en-US" sz="1390" b="0" i="0" u="none" strike="noStrike" kern="1200" cap="none" spc="0" baseline="0">
                <a:ln>
                  <a:noFill/>
                </a:ln>
                <a:solidFill>
                  <a:srgbClr val="282828"/>
                </a:solidFill>
                <a:highlight>
                  <a:scrgbClr r="0" g="0" b="0">
                    <a:alpha val="0"/>
                  </a:scrgbClr>
                </a:highlight>
                <a:latin typeface="CiscoSansTT ExtraLight"/>
                <a:ea typeface="ＭＳ Ｐゴシック"/>
                <a:cs typeface="CiscoSans"/>
              </a:defRPr>
            </a:defPPr>
            <a:lvl1pPr marL="432000" marR="0" lvl="0" indent="-324000" algn="l" rtl="0" hangingPunct="1">
              <a:lnSpc>
                <a:spcPct val="95000"/>
              </a:lnSpc>
              <a:spcBef>
                <a:spcPts val="1315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1390" b="0" i="0" u="none" strike="noStrike" kern="1200" cap="none" spc="0" baseline="0">
                <a:ln>
                  <a:noFill/>
                </a:ln>
                <a:solidFill>
                  <a:srgbClr val="282828"/>
                </a:solidFill>
                <a:highlight>
                  <a:scrgbClr r="0" g="0" b="0">
                    <a:alpha val="0"/>
                  </a:scrgbClr>
                </a:highlight>
                <a:latin typeface="CiscoSansTT ExtraLight"/>
                <a:ea typeface="ＭＳ Ｐゴシック"/>
                <a:cs typeface="CiscoSans"/>
              </a:defRPr>
            </a:lvl1pPr>
            <a:lvl2pPr marL="864000" marR="0" lvl="1" indent="-324000" algn="l" rtl="0" hangingPunct="1">
              <a:lnSpc>
                <a:spcPct val="95000"/>
              </a:lnSpc>
              <a:spcBef>
                <a:spcPts val="1052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1120" b="0" i="0" u="none" strike="noStrike" kern="1200" cap="none" spc="0" baseline="0">
                <a:ln>
                  <a:noFill/>
                </a:ln>
                <a:solidFill>
                  <a:srgbClr val="282828"/>
                </a:solidFill>
                <a:highlight>
                  <a:scrgbClr r="0" g="0" b="0">
                    <a:alpha val="0"/>
                  </a:scrgbClr>
                </a:highlight>
                <a:latin typeface="CiscoSansTT ExtraLight"/>
                <a:ea typeface="ＭＳ Ｐゴシック"/>
                <a:cs typeface="CiscoSans"/>
              </a:defRPr>
            </a:lvl2pPr>
            <a:lvl3pPr marL="1295999" marR="0" lvl="2" indent="-288000" algn="l" rtl="0" hangingPunct="1">
              <a:lnSpc>
                <a:spcPct val="95000"/>
              </a:lnSpc>
              <a:spcBef>
                <a:spcPts val="788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1020" b="0" i="0" u="none" strike="noStrike" kern="1200" cap="none" spc="0" baseline="0">
                <a:ln>
                  <a:noFill/>
                </a:ln>
                <a:solidFill>
                  <a:srgbClr val="282828"/>
                </a:solidFill>
                <a:highlight>
                  <a:scrgbClr r="0" g="0" b="0">
                    <a:alpha val="0"/>
                  </a:scrgbClr>
                </a:highlight>
                <a:latin typeface="CiscoSansTT ExtraLight"/>
                <a:ea typeface="ＭＳ Ｐゴシック"/>
                <a:cs typeface="CiscoSans"/>
              </a:defRPr>
            </a:lvl3pPr>
            <a:lvl4pPr marL="1728000" marR="0" lvl="3" indent="-216000" algn="l" rtl="0" hangingPunct="1">
              <a:lnSpc>
                <a:spcPct val="95000"/>
              </a:lnSpc>
              <a:spcBef>
                <a:spcPts val="524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1020" b="0" i="0" u="none" strike="noStrike" kern="1200" cap="none" spc="0" baseline="0">
                <a:ln>
                  <a:noFill/>
                </a:ln>
                <a:solidFill>
                  <a:srgbClr val="282828"/>
                </a:solidFill>
                <a:highlight>
                  <a:scrgbClr r="0" g="0" b="0">
                    <a:alpha val="0"/>
                  </a:scrgbClr>
                </a:highlight>
                <a:latin typeface="CiscoSansTT ExtraLight"/>
                <a:ea typeface="ＭＳ Ｐゴシック"/>
                <a:cs typeface="CiscoSans"/>
              </a:defRPr>
            </a:lvl4pPr>
            <a:lvl5pPr marL="2160000" marR="0" lvl="4" indent="-216000" algn="l" rtl="0" hangingPunct="1">
              <a:lnSpc>
                <a:spcPct val="95000"/>
              </a:lnSpc>
              <a:spcBef>
                <a:spcPts val="261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1860" b="0" i="0" u="none" strike="noStrike" kern="1200" cap="none" spc="0" baseline="0">
                <a:ln>
                  <a:noFill/>
                </a:ln>
                <a:solidFill>
                  <a:srgbClr val="282828"/>
                </a:solidFill>
                <a:highlight>
                  <a:scrgbClr r="0" g="0" b="0">
                    <a:alpha val="0"/>
                  </a:scrgbClr>
                </a:highlight>
                <a:latin typeface="CiscoSansTT ExtraLight"/>
                <a:ea typeface="ＭＳ Ｐゴシック"/>
                <a:cs typeface="CiscoSans"/>
              </a:defRPr>
            </a:lvl5pPr>
            <a:lvl6pPr marL="2592000" marR="0" lvl="5" indent="-216000" algn="l" rtl="0" hangingPunct="1">
              <a:lnSpc>
                <a:spcPct val="95000"/>
              </a:lnSpc>
              <a:spcBef>
                <a:spcPts val="261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1860" b="0" i="0" u="none" strike="noStrike" kern="1200" cap="none" spc="0" baseline="0">
                <a:ln>
                  <a:noFill/>
                </a:ln>
                <a:solidFill>
                  <a:srgbClr val="282828"/>
                </a:solidFill>
                <a:highlight>
                  <a:scrgbClr r="0" g="0" b="0">
                    <a:alpha val="0"/>
                  </a:scrgbClr>
                </a:highlight>
                <a:latin typeface="CiscoSansTT ExtraLight"/>
                <a:ea typeface="ＭＳ Ｐゴシック"/>
                <a:cs typeface="CiscoSans"/>
              </a:defRPr>
            </a:lvl6pPr>
            <a:lvl7pPr marL="3024000" marR="0" lvl="6" indent="-216000" algn="l" rtl="0" hangingPunct="1">
              <a:lnSpc>
                <a:spcPct val="95000"/>
              </a:lnSpc>
              <a:spcBef>
                <a:spcPts val="261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1860" b="0" i="0" u="none" strike="noStrike" kern="1200" cap="none" spc="0" baseline="0">
                <a:ln>
                  <a:noFill/>
                </a:ln>
                <a:solidFill>
                  <a:srgbClr val="282828"/>
                </a:solidFill>
                <a:highlight>
                  <a:scrgbClr r="0" g="0" b="0">
                    <a:alpha val="0"/>
                  </a:scrgbClr>
                </a:highlight>
                <a:latin typeface="CiscoSansTT ExtraLight"/>
                <a:ea typeface="ＭＳ Ｐゴシック"/>
                <a:cs typeface="CiscoSans"/>
              </a:defRPr>
            </a:lvl7pPr>
            <a:lvl8pPr marL="3456000" marR="0" lvl="7" indent="-216000" algn="l" rtl="0" hangingPunct="1">
              <a:lnSpc>
                <a:spcPct val="95000"/>
              </a:lnSpc>
              <a:spcBef>
                <a:spcPts val="261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1860" b="0" i="0" u="none" strike="noStrike" kern="1200" cap="none" spc="0" baseline="0">
                <a:ln>
                  <a:noFill/>
                </a:ln>
                <a:solidFill>
                  <a:srgbClr val="282828"/>
                </a:solidFill>
                <a:highlight>
                  <a:scrgbClr r="0" g="0" b="0">
                    <a:alpha val="0"/>
                  </a:scrgbClr>
                </a:highlight>
                <a:latin typeface="CiscoSansTT ExtraLight"/>
                <a:ea typeface="ＭＳ Ｐゴシック"/>
                <a:cs typeface="CiscoSans"/>
              </a:defRPr>
            </a:lvl8pPr>
            <a:lvl9pPr marL="3887999" marR="0" lvl="8" indent="-216000" algn="l" rtl="0" hangingPunct="1">
              <a:lnSpc>
                <a:spcPct val="95000"/>
              </a:lnSpc>
              <a:spcBef>
                <a:spcPts val="261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1860" b="0" i="0" u="none" strike="noStrike" kern="1200" cap="none" spc="0" baseline="0">
                <a:ln>
                  <a:noFill/>
                </a:ln>
                <a:solidFill>
                  <a:srgbClr val="282828"/>
                </a:solidFill>
                <a:highlight>
                  <a:scrgbClr r="0" g="0" b="0">
                    <a:alpha val="0"/>
                  </a:scrgbClr>
                </a:highlight>
                <a:latin typeface="CiscoSansTT ExtraLight"/>
                <a:ea typeface="ＭＳ Ｐゴシック"/>
                <a:cs typeface="CiscoSan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199"/>
              </a:spcAft>
              <a:buClr>
                <a:srgbClr val="282828"/>
              </a:buClr>
              <a:buSzPct val="80000"/>
              <a:buFont typeface="Arial" pitchFamily="32"/>
              <a:buChar char="•"/>
            </a:pPr>
            <a:r>
              <a:rPr lang="en-US" sz="1600">
                <a:latin typeface="Arial" pitchFamily="34"/>
                <a:cs typeface="Arial" pitchFamily="34"/>
              </a:rPr>
              <a:t>Start building the pipeline of needed ICT professionals with Cisco Networking Academy courses at your campus or organization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199"/>
              </a:spcAft>
              <a:buClr>
                <a:srgbClr val="282828"/>
              </a:buClr>
              <a:buSzPct val="80000"/>
              <a:buFont typeface="Arial" pitchFamily="32"/>
              <a:buChar char="•"/>
            </a:pPr>
            <a:r>
              <a:rPr lang="en-US" sz="1600">
                <a:latin typeface="Arial" pitchFamily="34"/>
                <a:cs typeface="Arial" pitchFamily="34"/>
              </a:rPr>
              <a:t>Help your students prepare for entry-level career opportunities, continuing education, industry-recognized certifications, and career advancement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199"/>
              </a:spcAft>
              <a:buClr>
                <a:srgbClr val="282828"/>
              </a:buClr>
              <a:buSzPct val="80000"/>
              <a:buFont typeface="Arial" pitchFamily="32"/>
              <a:buChar char="•"/>
            </a:pPr>
            <a:r>
              <a:rPr lang="en-US" sz="1600">
                <a:latin typeface="Arial" pitchFamily="34"/>
                <a:cs typeface="Arial" pitchFamily="34"/>
              </a:rPr>
              <a:t>For more information, visit </a:t>
            </a:r>
            <a:r>
              <a:rPr lang="en-US" sz="2400" u="sng">
                <a:solidFill>
                  <a:srgbClr val="00BCEB"/>
                </a:solidFill>
                <a:latin typeface="Arial" pitchFamily="34"/>
                <a:cs typeface="Arial" pitchFamily="34"/>
                <a:hlinkClick r:id="rId3"/>
              </a:rPr>
              <a:t>www.NetAcad.com</a:t>
            </a:r>
          </a:p>
          <a:p>
            <a:pPr marL="57240" lvl="0" indent="0">
              <a:lnSpc>
                <a:spcPct val="100000"/>
              </a:lnSpc>
              <a:spcBef>
                <a:spcPts val="0"/>
              </a:spcBef>
              <a:spcAft>
                <a:spcPts val="1199"/>
              </a:spcAft>
              <a:buNone/>
              <a:tabLst>
                <a:tab pos="57240" algn="l"/>
              </a:tabLst>
            </a:pPr>
            <a:endParaRPr lang="en-US" sz="1600">
              <a:latin typeface="Arial" pitchFamily="34"/>
              <a:cs typeface="Arial" pitchFamily="34"/>
            </a:endParaRPr>
          </a:p>
        </p:txBody>
      </p:sp>
      <p:sp>
        <p:nvSpPr>
          <p:cNvPr id="3" name="Title 6"/>
          <p:cNvSpPr txBox="1">
            <a:spLocks noGrp="1"/>
          </p:cNvSpPr>
          <p:nvPr>
            <p:ph type="title" idx="4294967295"/>
          </p:nvPr>
        </p:nvSpPr>
        <p:spPr>
          <a:xfrm>
            <a:off x="437760" y="317160"/>
            <a:ext cx="8345160" cy="680400"/>
          </a:xfrm>
          <a:noFill/>
          <a:ln>
            <a:noFill/>
          </a:ln>
        </p:spPr>
        <p:txBody>
          <a:bodyPr wrap="square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 rtl="0">
              <a:buNone/>
            </a:pPr>
            <a:r>
              <a:rPr lang="en-US" sz="2800" kern="1200">
                <a:solidFill>
                  <a:srgbClr val="005073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  <a:cs typeface="Arial" pitchFamily="34"/>
              </a:rPr>
              <a:t>How to get involved</a:t>
            </a: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152780"/>
          <a:stretch>
            <a:fillRect/>
          </a:stretch>
        </p:blipFill>
        <p:spPr>
          <a:xfrm>
            <a:off x="4572000" y="0"/>
            <a:ext cx="4571640" cy="479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-360"/>
            <a:ext cx="9144000" cy="514367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5401" h="14289">
                <a:moveTo>
                  <a:pt x="0" y="14289"/>
                </a:moveTo>
                <a:lnTo>
                  <a:pt x="25401" y="14289"/>
                </a:lnTo>
                <a:lnTo>
                  <a:pt x="254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28840" y="4782240"/>
            <a:ext cx="7596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D9D9D9"/>
                </a:solidFill>
                <a:latin typeface="Arial"/>
                <a:ea typeface="DejaVu Sans" pitchFamily="2"/>
                <a:cs typeface="Arial"/>
              </a:rPr>
              <a:t>3</a:t>
            </a:r>
          </a:p>
        </p:txBody>
      </p:sp>
      <p:sp>
        <p:nvSpPr>
          <p:cNvPr id="4" name="Freeform 3"/>
          <p:cNvSpPr/>
          <p:nvPr/>
        </p:nvSpPr>
        <p:spPr>
          <a:xfrm>
            <a:off x="604800" y="4835520"/>
            <a:ext cx="13680" cy="59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" h="166">
                <a:moveTo>
                  <a:pt x="0" y="166"/>
                </a:moveTo>
                <a:lnTo>
                  <a:pt x="39" y="166"/>
                </a:lnTo>
                <a:lnTo>
                  <a:pt x="39" y="0"/>
                </a:lnTo>
                <a:lnTo>
                  <a:pt x="0" y="0"/>
                </a:ln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94800" y="4834080"/>
            <a:ext cx="4428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4" h="174">
                <a:moveTo>
                  <a:pt x="124" y="50"/>
                </a:moveTo>
                <a:cubicBezTo>
                  <a:pt x="121" y="50"/>
                  <a:pt x="109" y="40"/>
                  <a:pt x="90" y="40"/>
                </a:cubicBezTo>
                <a:cubicBezTo>
                  <a:pt x="62" y="40"/>
                  <a:pt x="43" y="60"/>
                  <a:pt x="43" y="85"/>
                </a:cubicBezTo>
                <a:cubicBezTo>
                  <a:pt x="43" y="110"/>
                  <a:pt x="60" y="130"/>
                  <a:pt x="90" y="130"/>
                </a:cubicBezTo>
                <a:cubicBezTo>
                  <a:pt x="109" y="130"/>
                  <a:pt x="121" y="123"/>
                  <a:pt x="124" y="123"/>
                </a:cubicBezTo>
                <a:cubicBezTo>
                  <a:pt x="124" y="169"/>
                  <a:pt x="124" y="169"/>
                  <a:pt x="124" y="169"/>
                </a:cubicBezTo>
                <a:cubicBezTo>
                  <a:pt x="119" y="169"/>
                  <a:pt x="104" y="174"/>
                  <a:pt x="85" y="174"/>
                </a:cubicBezTo>
                <a:cubicBezTo>
                  <a:pt x="38" y="174"/>
                  <a:pt x="0" y="140"/>
                  <a:pt x="0" y="85"/>
                </a:cubicBezTo>
                <a:cubicBezTo>
                  <a:pt x="0" y="35"/>
                  <a:pt x="36" y="0"/>
                  <a:pt x="85" y="0"/>
                </a:cubicBezTo>
                <a:cubicBezTo>
                  <a:pt x="104" y="0"/>
                  <a:pt x="119" y="5"/>
                  <a:pt x="124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37840" y="4834080"/>
            <a:ext cx="4572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8" h="174">
                <a:moveTo>
                  <a:pt x="128" y="50"/>
                </a:moveTo>
                <a:cubicBezTo>
                  <a:pt x="125" y="50"/>
                  <a:pt x="113" y="40"/>
                  <a:pt x="90" y="40"/>
                </a:cubicBezTo>
                <a:cubicBezTo>
                  <a:pt x="62" y="40"/>
                  <a:pt x="45" y="60"/>
                  <a:pt x="45" y="85"/>
                </a:cubicBezTo>
                <a:cubicBezTo>
                  <a:pt x="45" y="110"/>
                  <a:pt x="62" y="130"/>
                  <a:pt x="90" y="130"/>
                </a:cubicBezTo>
                <a:cubicBezTo>
                  <a:pt x="110" y="130"/>
                  <a:pt x="125" y="123"/>
                  <a:pt x="128" y="123"/>
                </a:cubicBezTo>
                <a:cubicBezTo>
                  <a:pt x="128" y="169"/>
                  <a:pt x="128" y="169"/>
                  <a:pt x="128" y="169"/>
                </a:cubicBezTo>
                <a:cubicBezTo>
                  <a:pt x="123" y="169"/>
                  <a:pt x="108" y="174"/>
                  <a:pt x="87" y="174"/>
                </a:cubicBezTo>
                <a:cubicBezTo>
                  <a:pt x="40" y="174"/>
                  <a:pt x="0" y="140"/>
                  <a:pt x="0" y="85"/>
                </a:cubicBezTo>
                <a:cubicBezTo>
                  <a:pt x="0" y="35"/>
                  <a:pt x="37" y="0"/>
                  <a:pt x="87" y="0"/>
                </a:cubicBezTo>
                <a:cubicBezTo>
                  <a:pt x="108" y="0"/>
                  <a:pt x="123" y="5"/>
                  <a:pt x="128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55639" y="4834080"/>
            <a:ext cx="6120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1" h="174">
                <a:moveTo>
                  <a:pt x="171" y="85"/>
                </a:moveTo>
                <a:cubicBezTo>
                  <a:pt x="171" y="133"/>
                  <a:pt x="137" y="174"/>
                  <a:pt x="86" y="174"/>
                </a:cubicBezTo>
                <a:cubicBezTo>
                  <a:pt x="35" y="174"/>
                  <a:pt x="0" y="133"/>
                  <a:pt x="0" y="85"/>
                </a:cubicBezTo>
                <a:cubicBezTo>
                  <a:pt x="0" y="37"/>
                  <a:pt x="35" y="0"/>
                  <a:pt x="86" y="0"/>
                </a:cubicBezTo>
                <a:cubicBezTo>
                  <a:pt x="137" y="0"/>
                  <a:pt x="171" y="37"/>
                  <a:pt x="171" y="85"/>
                </a:cubicBezTo>
                <a:close/>
                <a:moveTo>
                  <a:pt x="86" y="42"/>
                </a:moveTo>
                <a:cubicBezTo>
                  <a:pt x="62" y="42"/>
                  <a:pt x="45" y="63"/>
                  <a:pt x="45" y="85"/>
                </a:cubicBezTo>
                <a:cubicBezTo>
                  <a:pt x="45" y="110"/>
                  <a:pt x="62" y="130"/>
                  <a:pt x="86" y="130"/>
                </a:cubicBezTo>
                <a:cubicBezTo>
                  <a:pt x="110" y="130"/>
                  <a:pt x="127" y="110"/>
                  <a:pt x="127" y="85"/>
                </a:cubicBezTo>
                <a:cubicBezTo>
                  <a:pt x="127" y="63"/>
                  <a:pt x="110" y="42"/>
                  <a:pt x="86" y="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38280" y="4834080"/>
            <a:ext cx="4140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6" h="174">
                <a:moveTo>
                  <a:pt x="105" y="40"/>
                </a:moveTo>
                <a:cubicBezTo>
                  <a:pt x="102" y="40"/>
                  <a:pt x="85" y="35"/>
                  <a:pt x="72" y="35"/>
                </a:cubicBezTo>
                <a:cubicBezTo>
                  <a:pt x="55" y="35"/>
                  <a:pt x="45" y="40"/>
                  <a:pt x="45" y="50"/>
                </a:cubicBezTo>
                <a:cubicBezTo>
                  <a:pt x="45" y="60"/>
                  <a:pt x="57" y="63"/>
                  <a:pt x="65" y="65"/>
                </a:cubicBezTo>
                <a:cubicBezTo>
                  <a:pt x="75" y="68"/>
                  <a:pt x="75" y="68"/>
                  <a:pt x="75" y="68"/>
                </a:cubicBezTo>
                <a:cubicBezTo>
                  <a:pt x="102" y="78"/>
                  <a:pt x="116" y="95"/>
                  <a:pt x="116" y="118"/>
                </a:cubicBezTo>
                <a:cubicBezTo>
                  <a:pt x="116" y="159"/>
                  <a:pt x="80" y="174"/>
                  <a:pt x="47" y="174"/>
                </a:cubicBezTo>
                <a:cubicBezTo>
                  <a:pt x="25" y="174"/>
                  <a:pt x="3" y="169"/>
                  <a:pt x="3" y="169"/>
                </a:cubicBezTo>
                <a:cubicBezTo>
                  <a:pt x="3" y="130"/>
                  <a:pt x="3" y="130"/>
                  <a:pt x="3" y="130"/>
                </a:cubicBezTo>
                <a:cubicBezTo>
                  <a:pt x="5" y="130"/>
                  <a:pt x="23" y="135"/>
                  <a:pt x="40" y="135"/>
                </a:cubicBezTo>
                <a:cubicBezTo>
                  <a:pt x="62" y="135"/>
                  <a:pt x="72" y="130"/>
                  <a:pt x="72" y="120"/>
                </a:cubicBezTo>
                <a:cubicBezTo>
                  <a:pt x="72" y="113"/>
                  <a:pt x="62" y="108"/>
                  <a:pt x="52" y="103"/>
                </a:cubicBezTo>
                <a:cubicBezTo>
                  <a:pt x="50" y="103"/>
                  <a:pt x="47" y="103"/>
                  <a:pt x="45" y="100"/>
                </a:cubicBezTo>
                <a:cubicBezTo>
                  <a:pt x="20" y="93"/>
                  <a:pt x="0" y="80"/>
                  <a:pt x="0" y="52"/>
                </a:cubicBezTo>
                <a:cubicBezTo>
                  <a:pt x="0" y="20"/>
                  <a:pt x="25" y="0"/>
                  <a:pt x="62" y="0"/>
                </a:cubicBezTo>
                <a:cubicBezTo>
                  <a:pt x="85" y="0"/>
                  <a:pt x="102" y="5"/>
                  <a:pt x="105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07239" y="4763880"/>
            <a:ext cx="1548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86">
                <a:moveTo>
                  <a:pt x="44" y="20"/>
                </a:moveTo>
                <a:cubicBezTo>
                  <a:pt x="44" y="7"/>
                  <a:pt x="33" y="0"/>
                  <a:pt x="20" y="0"/>
                </a:cubicBezTo>
                <a:cubicBezTo>
                  <a:pt x="10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0" y="86"/>
                  <a:pt x="20" y="86"/>
                </a:cubicBezTo>
                <a:cubicBezTo>
                  <a:pt x="33" y="86"/>
                  <a:pt x="44" y="75"/>
                  <a:pt x="44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4864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3" y="0"/>
                  <a:pt x="20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0" y="141"/>
                </a:cubicBezTo>
                <a:cubicBezTo>
                  <a:pt x="33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89680" y="4714920"/>
            <a:ext cx="15120" cy="94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264">
                <a:moveTo>
                  <a:pt x="43" y="20"/>
                </a:moveTo>
                <a:cubicBezTo>
                  <a:pt x="43" y="10"/>
                  <a:pt x="33" y="0"/>
                  <a:pt x="20" y="0"/>
                </a:cubicBezTo>
                <a:cubicBezTo>
                  <a:pt x="10" y="0"/>
                  <a:pt x="0" y="10"/>
                  <a:pt x="0" y="20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54"/>
                  <a:pt x="10" y="264"/>
                  <a:pt x="20" y="264"/>
                </a:cubicBezTo>
                <a:cubicBezTo>
                  <a:pt x="33" y="264"/>
                  <a:pt x="43" y="254"/>
                  <a:pt x="43" y="2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2928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2" y="0"/>
                  <a:pt x="20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0" y="141"/>
                </a:cubicBezTo>
                <a:cubicBezTo>
                  <a:pt x="32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70320" y="4763880"/>
            <a:ext cx="1548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86">
                <a:moveTo>
                  <a:pt x="44" y="20"/>
                </a:moveTo>
                <a:cubicBezTo>
                  <a:pt x="44" y="7"/>
                  <a:pt x="34" y="0"/>
                  <a:pt x="21" y="0"/>
                </a:cubicBezTo>
                <a:cubicBezTo>
                  <a:pt x="11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1" y="86"/>
                  <a:pt x="21" y="86"/>
                </a:cubicBezTo>
                <a:cubicBezTo>
                  <a:pt x="34" y="86"/>
                  <a:pt x="44" y="75"/>
                  <a:pt x="44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11360" y="4744080"/>
            <a:ext cx="1548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141">
                <a:moveTo>
                  <a:pt x="44" y="19"/>
                </a:moveTo>
                <a:cubicBezTo>
                  <a:pt x="44" y="7"/>
                  <a:pt x="34" y="0"/>
                  <a:pt x="24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4" y="141"/>
                </a:cubicBezTo>
                <a:cubicBezTo>
                  <a:pt x="34" y="141"/>
                  <a:pt x="44" y="131"/>
                  <a:pt x="44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51320" y="4714920"/>
            <a:ext cx="15120" cy="94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264">
                <a:moveTo>
                  <a:pt x="43" y="20"/>
                </a:moveTo>
                <a:cubicBezTo>
                  <a:pt x="43" y="10"/>
                  <a:pt x="32" y="0"/>
                  <a:pt x="22" y="0"/>
                </a:cubicBezTo>
                <a:cubicBezTo>
                  <a:pt x="9" y="0"/>
                  <a:pt x="0" y="10"/>
                  <a:pt x="0" y="20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54"/>
                  <a:pt x="9" y="264"/>
                  <a:pt x="22" y="264"/>
                </a:cubicBezTo>
                <a:cubicBezTo>
                  <a:pt x="32" y="264"/>
                  <a:pt x="43" y="254"/>
                  <a:pt x="43" y="2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9236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3" y="0"/>
                  <a:pt x="23" y="0"/>
                </a:cubicBezTo>
                <a:cubicBezTo>
                  <a:pt x="11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1" y="141"/>
                  <a:pt x="23" y="141"/>
                </a:cubicBezTo>
                <a:cubicBezTo>
                  <a:pt x="33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833399" y="4763880"/>
            <a:ext cx="1512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86">
                <a:moveTo>
                  <a:pt x="43" y="20"/>
                </a:moveTo>
                <a:cubicBezTo>
                  <a:pt x="43" y="7"/>
                  <a:pt x="34" y="0"/>
                  <a:pt x="24" y="0"/>
                </a:cubicBezTo>
                <a:cubicBezTo>
                  <a:pt x="10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0" y="86"/>
                  <a:pt x="24" y="86"/>
                </a:cubicBezTo>
                <a:cubicBezTo>
                  <a:pt x="34" y="86"/>
                  <a:pt x="43" y="75"/>
                  <a:pt x="43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0" y="2073960"/>
            <a:ext cx="3055320" cy="3069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488" h="8527">
                <a:moveTo>
                  <a:pt x="0" y="8527"/>
                </a:moveTo>
                <a:lnTo>
                  <a:pt x="8488" y="8527"/>
                </a:lnTo>
                <a:lnTo>
                  <a:pt x="84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BAB18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044880" y="2073960"/>
            <a:ext cx="3055680" cy="3069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489" h="8527">
                <a:moveTo>
                  <a:pt x="0" y="8527"/>
                </a:moveTo>
                <a:lnTo>
                  <a:pt x="8489" y="8527"/>
                </a:lnTo>
                <a:lnTo>
                  <a:pt x="8489" y="0"/>
                </a:lnTo>
                <a:lnTo>
                  <a:pt x="0" y="0"/>
                </a:lnTo>
                <a:close/>
              </a:path>
            </a:pathLst>
          </a:custGeom>
          <a:solidFill>
            <a:srgbClr val="81C5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6088320" y="2073960"/>
            <a:ext cx="3055680" cy="3069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489" h="8527">
                <a:moveTo>
                  <a:pt x="0" y="8527"/>
                </a:moveTo>
                <a:lnTo>
                  <a:pt x="8489" y="8527"/>
                </a:lnTo>
                <a:lnTo>
                  <a:pt x="84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29919" y="4781160"/>
            <a:ext cx="241308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D9D9D9"/>
                </a:solidFill>
                <a:latin typeface="Arial"/>
                <a:ea typeface="DejaVu Sans" pitchFamily="2"/>
                <a:cs typeface="Arial"/>
              </a:rPr>
              <a:t>© 2017 Cisco and/or its affiliates. All rights reserved. Cisco Confidential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8560" y="1334520"/>
            <a:ext cx="1671119" cy="2836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2010">
                <a:solidFill>
                  <a:srgbClr val="FBAB18"/>
                </a:solidFill>
                <a:latin typeface="Arial"/>
                <a:ea typeface="DejaVu Sans" pitchFamily="2"/>
                <a:cs typeface="Arial"/>
              </a:rPr>
              <a:t>Massive Youth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1840" y="1639439"/>
            <a:ext cx="1713600" cy="2836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2010">
                <a:solidFill>
                  <a:srgbClr val="FBAB18"/>
                </a:solidFill>
                <a:latin typeface="Arial"/>
                <a:ea typeface="DejaVu Sans" pitchFamily="2"/>
                <a:cs typeface="Arial"/>
              </a:rPr>
              <a:t>Unemployment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2040" y="441360"/>
            <a:ext cx="8489519" cy="45611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321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Digital Transformation Education Perfect Storm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6240" y="2497320"/>
            <a:ext cx="1483559" cy="8524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74M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9520" y="3370320"/>
            <a:ext cx="1939319" cy="2563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8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Unemployed Youth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92480" y="1334520"/>
            <a:ext cx="1020239" cy="2836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2010">
                <a:solidFill>
                  <a:srgbClr val="81C569"/>
                </a:solidFill>
                <a:latin typeface="Arial"/>
                <a:ea typeface="DejaVu Sans" pitchFamily="2"/>
                <a:cs typeface="Arial"/>
              </a:rPr>
              <a:t>Growing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17720" y="1639439"/>
            <a:ext cx="1698480" cy="2836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2010">
                <a:solidFill>
                  <a:srgbClr val="81C569"/>
                </a:solidFill>
                <a:latin typeface="Arial"/>
                <a:ea typeface="DejaVu Sans" pitchFamily="2"/>
                <a:cs typeface="Arial"/>
              </a:rPr>
              <a:t>Skills Shortage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09880" y="2497320"/>
            <a:ext cx="1526400" cy="8524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63%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83559" y="3370320"/>
            <a:ext cx="2641680" cy="2563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8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of CEOs see lack of skills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19719" y="3644639"/>
            <a:ext cx="2169360" cy="2563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8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as a serious concern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52160" y="1334520"/>
            <a:ext cx="1814400" cy="2836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2010">
                <a:solidFill>
                  <a:srgbClr val="38C6F4"/>
                </a:solidFill>
                <a:latin typeface="Arial"/>
                <a:ea typeface="DejaVu Sans" pitchFamily="2"/>
                <a:cs typeface="Arial"/>
              </a:rPr>
              <a:t>Unprecedented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66000" y="1639439"/>
            <a:ext cx="1317600" cy="2836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2010">
                <a:solidFill>
                  <a:srgbClr val="38C6F4"/>
                </a:solidFill>
                <a:latin typeface="Arial"/>
                <a:ea typeface="DejaVu Sans" pitchFamily="2"/>
                <a:cs typeface="Arial"/>
              </a:rPr>
              <a:t>Opportunity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58760" y="2497320"/>
            <a:ext cx="2372040" cy="8524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$11.1T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68000" y="3370320"/>
            <a:ext cx="1712160" cy="2563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8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Economic Value</a:t>
            </a:r>
          </a:p>
        </p:txBody>
      </p:sp>
      <p:sp>
        <p:nvSpPr>
          <p:cNvPr id="36" name="Freeform 35"/>
          <p:cNvSpPr/>
          <p:nvPr/>
        </p:nvSpPr>
        <p:spPr>
          <a:xfrm>
            <a:off x="0" y="4267080"/>
            <a:ext cx="9144000" cy="87623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5401" h="2435">
                <a:moveTo>
                  <a:pt x="0" y="2435"/>
                </a:moveTo>
                <a:lnTo>
                  <a:pt x="25401" y="2435"/>
                </a:lnTo>
                <a:lnTo>
                  <a:pt x="254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4000"/>
            </a:srgbClr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76440" y="3644639"/>
            <a:ext cx="1280880" cy="2563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8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Add by 2025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0600" y="4571279"/>
            <a:ext cx="151920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7319" y="457092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69160" y="4571279"/>
            <a:ext cx="2151000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Kinsey Center for Government,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2040" y="4754160"/>
            <a:ext cx="1744200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Education to Employment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57120" y="4571279"/>
            <a:ext cx="612000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PWC, 17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69840" y="457092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th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687200" y="4571279"/>
            <a:ext cx="520560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Annual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896280" y="4754160"/>
            <a:ext cx="1334160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Global CEO Survey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90640" y="4571279"/>
            <a:ext cx="151920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M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17360" y="457092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c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469200" y="4571279"/>
            <a:ext cx="2544119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Kinsey Global Institute; IoT: Mapping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696360" y="4754160"/>
            <a:ext cx="1866239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the Value Beyond the Hype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-360"/>
            <a:ext cx="9144000" cy="514367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5401" h="14289">
                <a:moveTo>
                  <a:pt x="0" y="14289"/>
                </a:moveTo>
                <a:lnTo>
                  <a:pt x="25401" y="14289"/>
                </a:lnTo>
                <a:lnTo>
                  <a:pt x="25401" y="0"/>
                </a:lnTo>
                <a:lnTo>
                  <a:pt x="0" y="0"/>
                </a:ln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640" cy="516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/>
          <p:cNvSpPr/>
          <p:nvPr/>
        </p:nvSpPr>
        <p:spPr>
          <a:xfrm>
            <a:off x="4204440" y="2700360"/>
            <a:ext cx="70200" cy="2833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6" h="788">
                <a:moveTo>
                  <a:pt x="0" y="788"/>
                </a:moveTo>
                <a:lnTo>
                  <a:pt x="196" y="788"/>
                </a:lnTo>
                <a:lnTo>
                  <a:pt x="196" y="0"/>
                </a:lnTo>
                <a:lnTo>
                  <a:pt x="0" y="0"/>
                </a:ln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632840" y="2697480"/>
            <a:ext cx="211680" cy="2923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89" h="813">
                <a:moveTo>
                  <a:pt x="589" y="236"/>
                </a:moveTo>
                <a:cubicBezTo>
                  <a:pt x="578" y="236"/>
                  <a:pt x="520" y="188"/>
                  <a:pt x="428" y="188"/>
                </a:cubicBezTo>
                <a:cubicBezTo>
                  <a:pt x="300" y="188"/>
                  <a:pt x="208" y="283"/>
                  <a:pt x="208" y="401"/>
                </a:cubicBezTo>
                <a:cubicBezTo>
                  <a:pt x="208" y="519"/>
                  <a:pt x="288" y="613"/>
                  <a:pt x="428" y="613"/>
                </a:cubicBezTo>
                <a:cubicBezTo>
                  <a:pt x="520" y="613"/>
                  <a:pt x="578" y="578"/>
                  <a:pt x="589" y="578"/>
                </a:cubicBezTo>
                <a:cubicBezTo>
                  <a:pt x="589" y="790"/>
                  <a:pt x="589" y="790"/>
                  <a:pt x="589" y="790"/>
                </a:cubicBezTo>
                <a:cubicBezTo>
                  <a:pt x="566" y="790"/>
                  <a:pt x="497" y="813"/>
                  <a:pt x="405" y="813"/>
                </a:cubicBezTo>
                <a:cubicBezTo>
                  <a:pt x="184" y="813"/>
                  <a:pt x="0" y="660"/>
                  <a:pt x="0" y="401"/>
                </a:cubicBezTo>
                <a:cubicBezTo>
                  <a:pt x="0" y="164"/>
                  <a:pt x="173" y="0"/>
                  <a:pt x="405" y="0"/>
                </a:cubicBezTo>
                <a:cubicBezTo>
                  <a:pt x="497" y="0"/>
                  <a:pt x="566" y="23"/>
                  <a:pt x="589" y="23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890520" y="2697480"/>
            <a:ext cx="216360" cy="2923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02" h="813">
                <a:moveTo>
                  <a:pt x="602" y="236"/>
                </a:moveTo>
                <a:cubicBezTo>
                  <a:pt x="591" y="236"/>
                  <a:pt x="532" y="188"/>
                  <a:pt x="426" y="188"/>
                </a:cubicBezTo>
                <a:cubicBezTo>
                  <a:pt x="295" y="188"/>
                  <a:pt x="212" y="283"/>
                  <a:pt x="212" y="401"/>
                </a:cubicBezTo>
                <a:cubicBezTo>
                  <a:pt x="212" y="519"/>
                  <a:pt x="295" y="613"/>
                  <a:pt x="426" y="613"/>
                </a:cubicBezTo>
                <a:cubicBezTo>
                  <a:pt x="520" y="613"/>
                  <a:pt x="591" y="578"/>
                  <a:pt x="602" y="578"/>
                </a:cubicBezTo>
                <a:cubicBezTo>
                  <a:pt x="602" y="790"/>
                  <a:pt x="602" y="790"/>
                  <a:pt x="602" y="790"/>
                </a:cubicBezTo>
                <a:cubicBezTo>
                  <a:pt x="579" y="790"/>
                  <a:pt x="508" y="813"/>
                  <a:pt x="414" y="813"/>
                </a:cubicBezTo>
                <a:cubicBezTo>
                  <a:pt x="189" y="813"/>
                  <a:pt x="0" y="660"/>
                  <a:pt x="0" y="401"/>
                </a:cubicBezTo>
                <a:cubicBezTo>
                  <a:pt x="0" y="164"/>
                  <a:pt x="177" y="0"/>
                  <a:pt x="414" y="0"/>
                </a:cubicBezTo>
                <a:cubicBezTo>
                  <a:pt x="508" y="0"/>
                  <a:pt x="579" y="23"/>
                  <a:pt x="602" y="23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922280" y="2697480"/>
            <a:ext cx="294120" cy="2923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18" h="813">
                <a:moveTo>
                  <a:pt x="818" y="401"/>
                </a:moveTo>
                <a:cubicBezTo>
                  <a:pt x="818" y="625"/>
                  <a:pt x="655" y="813"/>
                  <a:pt x="409" y="813"/>
                </a:cubicBezTo>
                <a:cubicBezTo>
                  <a:pt x="164" y="813"/>
                  <a:pt x="0" y="625"/>
                  <a:pt x="0" y="401"/>
                </a:cubicBezTo>
                <a:cubicBezTo>
                  <a:pt x="0" y="176"/>
                  <a:pt x="164" y="0"/>
                  <a:pt x="409" y="0"/>
                </a:cubicBezTo>
                <a:cubicBezTo>
                  <a:pt x="655" y="0"/>
                  <a:pt x="818" y="176"/>
                  <a:pt x="818" y="401"/>
                </a:cubicBezTo>
                <a:close/>
                <a:moveTo>
                  <a:pt x="409" y="200"/>
                </a:moveTo>
                <a:cubicBezTo>
                  <a:pt x="292" y="200"/>
                  <a:pt x="210" y="295"/>
                  <a:pt x="210" y="401"/>
                </a:cubicBezTo>
                <a:cubicBezTo>
                  <a:pt x="210" y="519"/>
                  <a:pt x="292" y="613"/>
                  <a:pt x="409" y="613"/>
                </a:cubicBezTo>
                <a:cubicBezTo>
                  <a:pt x="525" y="613"/>
                  <a:pt x="607" y="519"/>
                  <a:pt x="607" y="401"/>
                </a:cubicBezTo>
                <a:cubicBezTo>
                  <a:pt x="607" y="295"/>
                  <a:pt x="525" y="200"/>
                  <a:pt x="409" y="200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367520" y="2697480"/>
            <a:ext cx="193680" cy="2923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39" h="813">
                <a:moveTo>
                  <a:pt x="492" y="188"/>
                </a:moveTo>
                <a:cubicBezTo>
                  <a:pt x="479" y="188"/>
                  <a:pt x="397" y="164"/>
                  <a:pt x="339" y="164"/>
                </a:cubicBezTo>
                <a:cubicBezTo>
                  <a:pt x="257" y="164"/>
                  <a:pt x="210" y="188"/>
                  <a:pt x="210" y="236"/>
                </a:cubicBezTo>
                <a:cubicBezTo>
                  <a:pt x="210" y="283"/>
                  <a:pt x="269" y="295"/>
                  <a:pt x="304" y="307"/>
                </a:cubicBezTo>
                <a:cubicBezTo>
                  <a:pt x="351" y="319"/>
                  <a:pt x="351" y="319"/>
                  <a:pt x="351" y="319"/>
                </a:cubicBezTo>
                <a:cubicBezTo>
                  <a:pt x="479" y="366"/>
                  <a:pt x="539" y="448"/>
                  <a:pt x="539" y="554"/>
                </a:cubicBezTo>
                <a:cubicBezTo>
                  <a:pt x="539" y="743"/>
                  <a:pt x="374" y="813"/>
                  <a:pt x="222" y="813"/>
                </a:cubicBezTo>
                <a:cubicBezTo>
                  <a:pt x="117" y="813"/>
                  <a:pt x="12" y="790"/>
                  <a:pt x="12" y="790"/>
                </a:cubicBezTo>
                <a:cubicBezTo>
                  <a:pt x="12" y="613"/>
                  <a:pt x="12" y="613"/>
                  <a:pt x="12" y="613"/>
                </a:cubicBezTo>
                <a:cubicBezTo>
                  <a:pt x="24" y="613"/>
                  <a:pt x="105" y="637"/>
                  <a:pt x="187" y="637"/>
                </a:cubicBezTo>
                <a:cubicBezTo>
                  <a:pt x="292" y="637"/>
                  <a:pt x="339" y="613"/>
                  <a:pt x="339" y="566"/>
                </a:cubicBezTo>
                <a:cubicBezTo>
                  <a:pt x="339" y="531"/>
                  <a:pt x="292" y="507"/>
                  <a:pt x="246" y="483"/>
                </a:cubicBezTo>
                <a:cubicBezTo>
                  <a:pt x="234" y="483"/>
                  <a:pt x="222" y="483"/>
                  <a:pt x="210" y="472"/>
                </a:cubicBezTo>
                <a:cubicBezTo>
                  <a:pt x="94" y="436"/>
                  <a:pt x="0" y="378"/>
                  <a:pt x="0" y="248"/>
                </a:cubicBezTo>
                <a:cubicBezTo>
                  <a:pt x="0" y="94"/>
                  <a:pt x="117" y="0"/>
                  <a:pt x="292" y="0"/>
                </a:cubicBezTo>
                <a:cubicBezTo>
                  <a:pt x="397" y="0"/>
                  <a:pt x="479" y="23"/>
                  <a:pt x="492" y="23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745800" y="2361960"/>
            <a:ext cx="71640" cy="1447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0" h="403">
                <a:moveTo>
                  <a:pt x="200" y="96"/>
                </a:moveTo>
                <a:cubicBezTo>
                  <a:pt x="200" y="36"/>
                  <a:pt x="152" y="0"/>
                  <a:pt x="94" y="0"/>
                </a:cubicBezTo>
                <a:cubicBezTo>
                  <a:pt x="47" y="0"/>
                  <a:pt x="0" y="36"/>
                  <a:pt x="0" y="96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356"/>
                  <a:pt x="47" y="403"/>
                  <a:pt x="94" y="403"/>
                </a:cubicBezTo>
                <a:cubicBezTo>
                  <a:pt x="152" y="403"/>
                  <a:pt x="200" y="356"/>
                  <a:pt x="200" y="309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939480" y="2264400"/>
            <a:ext cx="71640" cy="24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0" h="674">
                <a:moveTo>
                  <a:pt x="200" y="95"/>
                </a:moveTo>
                <a:cubicBezTo>
                  <a:pt x="200" y="36"/>
                  <a:pt x="153" y="0"/>
                  <a:pt x="94" y="0"/>
                </a:cubicBezTo>
                <a:cubicBezTo>
                  <a:pt x="48" y="0"/>
                  <a:pt x="0" y="36"/>
                  <a:pt x="0" y="95"/>
                </a:cubicBezTo>
                <a:cubicBezTo>
                  <a:pt x="0" y="580"/>
                  <a:pt x="0" y="580"/>
                  <a:pt x="0" y="580"/>
                </a:cubicBezTo>
                <a:cubicBezTo>
                  <a:pt x="0" y="627"/>
                  <a:pt x="48" y="674"/>
                  <a:pt x="94" y="674"/>
                </a:cubicBezTo>
                <a:cubicBezTo>
                  <a:pt x="153" y="674"/>
                  <a:pt x="200" y="627"/>
                  <a:pt x="200" y="580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132800" y="2130480"/>
            <a:ext cx="71640" cy="4478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0" h="1245">
                <a:moveTo>
                  <a:pt x="200" y="94"/>
                </a:moveTo>
                <a:cubicBezTo>
                  <a:pt x="200" y="47"/>
                  <a:pt x="153" y="0"/>
                  <a:pt x="94" y="0"/>
                </a:cubicBezTo>
                <a:cubicBezTo>
                  <a:pt x="47" y="0"/>
                  <a:pt x="0" y="47"/>
                  <a:pt x="0" y="94"/>
                </a:cubicBezTo>
                <a:cubicBezTo>
                  <a:pt x="0" y="1139"/>
                  <a:pt x="0" y="1139"/>
                  <a:pt x="0" y="1139"/>
                </a:cubicBezTo>
                <a:cubicBezTo>
                  <a:pt x="0" y="1198"/>
                  <a:pt x="47" y="1245"/>
                  <a:pt x="94" y="1245"/>
                </a:cubicBezTo>
                <a:cubicBezTo>
                  <a:pt x="153" y="1245"/>
                  <a:pt x="200" y="1198"/>
                  <a:pt x="200" y="1139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326480" y="2264400"/>
            <a:ext cx="70200" cy="24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6" h="674">
                <a:moveTo>
                  <a:pt x="196" y="95"/>
                </a:moveTo>
                <a:cubicBezTo>
                  <a:pt x="196" y="36"/>
                  <a:pt x="150" y="0"/>
                  <a:pt x="92" y="0"/>
                </a:cubicBezTo>
                <a:cubicBezTo>
                  <a:pt x="46" y="0"/>
                  <a:pt x="0" y="36"/>
                  <a:pt x="0" y="95"/>
                </a:cubicBezTo>
                <a:cubicBezTo>
                  <a:pt x="0" y="580"/>
                  <a:pt x="0" y="580"/>
                  <a:pt x="0" y="580"/>
                </a:cubicBezTo>
                <a:cubicBezTo>
                  <a:pt x="0" y="627"/>
                  <a:pt x="46" y="674"/>
                  <a:pt x="92" y="674"/>
                </a:cubicBezTo>
                <a:cubicBezTo>
                  <a:pt x="150" y="674"/>
                  <a:pt x="196" y="627"/>
                  <a:pt x="196" y="580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520160" y="2361960"/>
            <a:ext cx="69840" cy="1447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5" h="403">
                <a:moveTo>
                  <a:pt x="195" y="96"/>
                </a:moveTo>
                <a:cubicBezTo>
                  <a:pt x="195" y="36"/>
                  <a:pt x="148" y="0"/>
                  <a:pt x="91" y="0"/>
                </a:cubicBezTo>
                <a:cubicBezTo>
                  <a:pt x="45" y="0"/>
                  <a:pt x="0" y="36"/>
                  <a:pt x="0" y="96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356"/>
                  <a:pt x="45" y="403"/>
                  <a:pt x="91" y="403"/>
                </a:cubicBezTo>
                <a:cubicBezTo>
                  <a:pt x="148" y="403"/>
                  <a:pt x="195" y="356"/>
                  <a:pt x="195" y="309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713480" y="2264400"/>
            <a:ext cx="70200" cy="24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6" h="674">
                <a:moveTo>
                  <a:pt x="196" y="95"/>
                </a:moveTo>
                <a:cubicBezTo>
                  <a:pt x="196" y="36"/>
                  <a:pt x="150" y="0"/>
                  <a:pt x="104" y="0"/>
                </a:cubicBezTo>
                <a:cubicBezTo>
                  <a:pt x="47" y="0"/>
                  <a:pt x="0" y="36"/>
                  <a:pt x="0" y="95"/>
                </a:cubicBezTo>
                <a:cubicBezTo>
                  <a:pt x="0" y="580"/>
                  <a:pt x="0" y="580"/>
                  <a:pt x="0" y="580"/>
                </a:cubicBezTo>
                <a:cubicBezTo>
                  <a:pt x="0" y="627"/>
                  <a:pt x="47" y="674"/>
                  <a:pt x="104" y="674"/>
                </a:cubicBezTo>
                <a:cubicBezTo>
                  <a:pt x="150" y="674"/>
                  <a:pt x="196" y="627"/>
                  <a:pt x="196" y="580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907159" y="2130480"/>
            <a:ext cx="70200" cy="4478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6" h="1245">
                <a:moveTo>
                  <a:pt x="196" y="94"/>
                </a:moveTo>
                <a:cubicBezTo>
                  <a:pt x="196" y="47"/>
                  <a:pt x="150" y="0"/>
                  <a:pt x="104" y="0"/>
                </a:cubicBezTo>
                <a:cubicBezTo>
                  <a:pt x="47" y="0"/>
                  <a:pt x="0" y="47"/>
                  <a:pt x="0" y="94"/>
                </a:cubicBezTo>
                <a:cubicBezTo>
                  <a:pt x="0" y="1139"/>
                  <a:pt x="0" y="1139"/>
                  <a:pt x="0" y="1139"/>
                </a:cubicBezTo>
                <a:cubicBezTo>
                  <a:pt x="0" y="1198"/>
                  <a:pt x="47" y="1245"/>
                  <a:pt x="104" y="1245"/>
                </a:cubicBezTo>
                <a:cubicBezTo>
                  <a:pt x="150" y="1245"/>
                  <a:pt x="196" y="1198"/>
                  <a:pt x="196" y="1139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099040" y="2264400"/>
            <a:ext cx="71640" cy="24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0" h="674">
                <a:moveTo>
                  <a:pt x="200" y="95"/>
                </a:moveTo>
                <a:cubicBezTo>
                  <a:pt x="200" y="36"/>
                  <a:pt x="152" y="0"/>
                  <a:pt x="106" y="0"/>
                </a:cubicBezTo>
                <a:cubicBezTo>
                  <a:pt x="47" y="0"/>
                  <a:pt x="0" y="36"/>
                  <a:pt x="0" y="95"/>
                </a:cubicBezTo>
                <a:cubicBezTo>
                  <a:pt x="0" y="580"/>
                  <a:pt x="0" y="580"/>
                  <a:pt x="0" y="580"/>
                </a:cubicBezTo>
                <a:cubicBezTo>
                  <a:pt x="0" y="627"/>
                  <a:pt x="47" y="674"/>
                  <a:pt x="106" y="674"/>
                </a:cubicBezTo>
                <a:cubicBezTo>
                  <a:pt x="152" y="674"/>
                  <a:pt x="200" y="627"/>
                  <a:pt x="200" y="580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292720" y="2361960"/>
            <a:ext cx="71640" cy="1447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0" h="403">
                <a:moveTo>
                  <a:pt x="200" y="96"/>
                </a:moveTo>
                <a:cubicBezTo>
                  <a:pt x="200" y="36"/>
                  <a:pt x="153" y="0"/>
                  <a:pt x="106" y="0"/>
                </a:cubicBezTo>
                <a:cubicBezTo>
                  <a:pt x="47" y="0"/>
                  <a:pt x="0" y="36"/>
                  <a:pt x="0" y="96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356"/>
                  <a:pt x="47" y="403"/>
                  <a:pt x="106" y="403"/>
                </a:cubicBezTo>
                <a:cubicBezTo>
                  <a:pt x="153" y="403"/>
                  <a:pt x="200" y="356"/>
                  <a:pt x="200" y="309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-360"/>
            <a:ext cx="9144000" cy="514367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5401" h="14289">
                <a:moveTo>
                  <a:pt x="0" y="14289"/>
                </a:moveTo>
                <a:lnTo>
                  <a:pt x="25401" y="14289"/>
                </a:lnTo>
                <a:lnTo>
                  <a:pt x="254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28840" y="4782240"/>
            <a:ext cx="7596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D9D9D9"/>
                </a:solidFill>
                <a:latin typeface="Arial"/>
                <a:ea typeface="DejaVu Sans" pitchFamily="2"/>
                <a:cs typeface="Arial"/>
              </a:rPr>
              <a:t>4</a:t>
            </a:r>
          </a:p>
        </p:txBody>
      </p:sp>
      <p:sp>
        <p:nvSpPr>
          <p:cNvPr id="4" name="Freeform 3"/>
          <p:cNvSpPr/>
          <p:nvPr/>
        </p:nvSpPr>
        <p:spPr>
          <a:xfrm>
            <a:off x="604800" y="4835520"/>
            <a:ext cx="13680" cy="59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" h="166">
                <a:moveTo>
                  <a:pt x="0" y="166"/>
                </a:moveTo>
                <a:lnTo>
                  <a:pt x="39" y="166"/>
                </a:lnTo>
                <a:lnTo>
                  <a:pt x="39" y="0"/>
                </a:lnTo>
                <a:lnTo>
                  <a:pt x="0" y="0"/>
                </a:ln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94800" y="4834080"/>
            <a:ext cx="4428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4" h="174">
                <a:moveTo>
                  <a:pt x="124" y="50"/>
                </a:moveTo>
                <a:cubicBezTo>
                  <a:pt x="121" y="50"/>
                  <a:pt x="109" y="40"/>
                  <a:pt x="90" y="40"/>
                </a:cubicBezTo>
                <a:cubicBezTo>
                  <a:pt x="62" y="40"/>
                  <a:pt x="43" y="60"/>
                  <a:pt x="43" y="85"/>
                </a:cubicBezTo>
                <a:cubicBezTo>
                  <a:pt x="43" y="110"/>
                  <a:pt x="60" y="130"/>
                  <a:pt x="90" y="130"/>
                </a:cubicBezTo>
                <a:cubicBezTo>
                  <a:pt x="109" y="130"/>
                  <a:pt x="121" y="123"/>
                  <a:pt x="124" y="123"/>
                </a:cubicBezTo>
                <a:cubicBezTo>
                  <a:pt x="124" y="169"/>
                  <a:pt x="124" y="169"/>
                  <a:pt x="124" y="169"/>
                </a:cubicBezTo>
                <a:cubicBezTo>
                  <a:pt x="119" y="169"/>
                  <a:pt x="104" y="174"/>
                  <a:pt x="85" y="174"/>
                </a:cubicBezTo>
                <a:cubicBezTo>
                  <a:pt x="38" y="174"/>
                  <a:pt x="0" y="140"/>
                  <a:pt x="0" y="85"/>
                </a:cubicBezTo>
                <a:cubicBezTo>
                  <a:pt x="0" y="35"/>
                  <a:pt x="36" y="0"/>
                  <a:pt x="85" y="0"/>
                </a:cubicBezTo>
                <a:cubicBezTo>
                  <a:pt x="104" y="0"/>
                  <a:pt x="119" y="5"/>
                  <a:pt x="124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37840" y="4834080"/>
            <a:ext cx="4572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8" h="174">
                <a:moveTo>
                  <a:pt x="128" y="50"/>
                </a:moveTo>
                <a:cubicBezTo>
                  <a:pt x="125" y="50"/>
                  <a:pt x="113" y="40"/>
                  <a:pt x="90" y="40"/>
                </a:cubicBezTo>
                <a:cubicBezTo>
                  <a:pt x="62" y="40"/>
                  <a:pt x="45" y="60"/>
                  <a:pt x="45" y="85"/>
                </a:cubicBezTo>
                <a:cubicBezTo>
                  <a:pt x="45" y="110"/>
                  <a:pt x="62" y="130"/>
                  <a:pt x="90" y="130"/>
                </a:cubicBezTo>
                <a:cubicBezTo>
                  <a:pt x="110" y="130"/>
                  <a:pt x="125" y="123"/>
                  <a:pt x="128" y="123"/>
                </a:cubicBezTo>
                <a:cubicBezTo>
                  <a:pt x="128" y="169"/>
                  <a:pt x="128" y="169"/>
                  <a:pt x="128" y="169"/>
                </a:cubicBezTo>
                <a:cubicBezTo>
                  <a:pt x="123" y="169"/>
                  <a:pt x="108" y="174"/>
                  <a:pt x="87" y="174"/>
                </a:cubicBezTo>
                <a:cubicBezTo>
                  <a:pt x="40" y="174"/>
                  <a:pt x="0" y="140"/>
                  <a:pt x="0" y="85"/>
                </a:cubicBezTo>
                <a:cubicBezTo>
                  <a:pt x="0" y="35"/>
                  <a:pt x="37" y="0"/>
                  <a:pt x="87" y="0"/>
                </a:cubicBezTo>
                <a:cubicBezTo>
                  <a:pt x="108" y="0"/>
                  <a:pt x="123" y="5"/>
                  <a:pt x="128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55639" y="4834080"/>
            <a:ext cx="6120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1" h="174">
                <a:moveTo>
                  <a:pt x="171" y="85"/>
                </a:moveTo>
                <a:cubicBezTo>
                  <a:pt x="171" y="133"/>
                  <a:pt x="137" y="174"/>
                  <a:pt x="86" y="174"/>
                </a:cubicBezTo>
                <a:cubicBezTo>
                  <a:pt x="35" y="174"/>
                  <a:pt x="0" y="133"/>
                  <a:pt x="0" y="85"/>
                </a:cubicBezTo>
                <a:cubicBezTo>
                  <a:pt x="0" y="37"/>
                  <a:pt x="35" y="0"/>
                  <a:pt x="86" y="0"/>
                </a:cubicBezTo>
                <a:cubicBezTo>
                  <a:pt x="137" y="0"/>
                  <a:pt x="171" y="37"/>
                  <a:pt x="171" y="85"/>
                </a:cubicBezTo>
                <a:close/>
                <a:moveTo>
                  <a:pt x="86" y="42"/>
                </a:moveTo>
                <a:cubicBezTo>
                  <a:pt x="62" y="42"/>
                  <a:pt x="45" y="63"/>
                  <a:pt x="45" y="85"/>
                </a:cubicBezTo>
                <a:cubicBezTo>
                  <a:pt x="45" y="110"/>
                  <a:pt x="62" y="130"/>
                  <a:pt x="86" y="130"/>
                </a:cubicBezTo>
                <a:cubicBezTo>
                  <a:pt x="110" y="130"/>
                  <a:pt x="127" y="110"/>
                  <a:pt x="127" y="85"/>
                </a:cubicBezTo>
                <a:cubicBezTo>
                  <a:pt x="127" y="63"/>
                  <a:pt x="110" y="42"/>
                  <a:pt x="86" y="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38280" y="4834080"/>
            <a:ext cx="4140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6" h="174">
                <a:moveTo>
                  <a:pt x="105" y="40"/>
                </a:moveTo>
                <a:cubicBezTo>
                  <a:pt x="102" y="40"/>
                  <a:pt x="85" y="35"/>
                  <a:pt x="72" y="35"/>
                </a:cubicBezTo>
                <a:cubicBezTo>
                  <a:pt x="55" y="35"/>
                  <a:pt x="45" y="40"/>
                  <a:pt x="45" y="50"/>
                </a:cubicBezTo>
                <a:cubicBezTo>
                  <a:pt x="45" y="60"/>
                  <a:pt x="57" y="63"/>
                  <a:pt x="65" y="65"/>
                </a:cubicBezTo>
                <a:cubicBezTo>
                  <a:pt x="75" y="68"/>
                  <a:pt x="75" y="68"/>
                  <a:pt x="75" y="68"/>
                </a:cubicBezTo>
                <a:cubicBezTo>
                  <a:pt x="102" y="78"/>
                  <a:pt x="116" y="95"/>
                  <a:pt x="116" y="118"/>
                </a:cubicBezTo>
                <a:cubicBezTo>
                  <a:pt x="116" y="159"/>
                  <a:pt x="80" y="174"/>
                  <a:pt x="47" y="174"/>
                </a:cubicBezTo>
                <a:cubicBezTo>
                  <a:pt x="25" y="174"/>
                  <a:pt x="3" y="169"/>
                  <a:pt x="3" y="169"/>
                </a:cubicBezTo>
                <a:cubicBezTo>
                  <a:pt x="3" y="130"/>
                  <a:pt x="3" y="130"/>
                  <a:pt x="3" y="130"/>
                </a:cubicBezTo>
                <a:cubicBezTo>
                  <a:pt x="5" y="130"/>
                  <a:pt x="23" y="135"/>
                  <a:pt x="40" y="135"/>
                </a:cubicBezTo>
                <a:cubicBezTo>
                  <a:pt x="62" y="135"/>
                  <a:pt x="72" y="130"/>
                  <a:pt x="72" y="120"/>
                </a:cubicBezTo>
                <a:cubicBezTo>
                  <a:pt x="72" y="113"/>
                  <a:pt x="62" y="108"/>
                  <a:pt x="52" y="103"/>
                </a:cubicBezTo>
                <a:cubicBezTo>
                  <a:pt x="50" y="103"/>
                  <a:pt x="47" y="103"/>
                  <a:pt x="45" y="100"/>
                </a:cubicBezTo>
                <a:cubicBezTo>
                  <a:pt x="20" y="93"/>
                  <a:pt x="0" y="80"/>
                  <a:pt x="0" y="52"/>
                </a:cubicBezTo>
                <a:cubicBezTo>
                  <a:pt x="0" y="20"/>
                  <a:pt x="25" y="0"/>
                  <a:pt x="62" y="0"/>
                </a:cubicBezTo>
                <a:cubicBezTo>
                  <a:pt x="85" y="0"/>
                  <a:pt x="102" y="5"/>
                  <a:pt x="105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07239" y="4763880"/>
            <a:ext cx="1548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86">
                <a:moveTo>
                  <a:pt x="44" y="20"/>
                </a:moveTo>
                <a:cubicBezTo>
                  <a:pt x="44" y="7"/>
                  <a:pt x="33" y="0"/>
                  <a:pt x="20" y="0"/>
                </a:cubicBezTo>
                <a:cubicBezTo>
                  <a:pt x="10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0" y="86"/>
                  <a:pt x="20" y="86"/>
                </a:cubicBezTo>
                <a:cubicBezTo>
                  <a:pt x="33" y="86"/>
                  <a:pt x="44" y="75"/>
                  <a:pt x="44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4864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3" y="0"/>
                  <a:pt x="20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0" y="141"/>
                </a:cubicBezTo>
                <a:cubicBezTo>
                  <a:pt x="33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89680" y="4714920"/>
            <a:ext cx="15120" cy="94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264">
                <a:moveTo>
                  <a:pt x="43" y="20"/>
                </a:moveTo>
                <a:cubicBezTo>
                  <a:pt x="43" y="10"/>
                  <a:pt x="33" y="0"/>
                  <a:pt x="20" y="0"/>
                </a:cubicBezTo>
                <a:cubicBezTo>
                  <a:pt x="10" y="0"/>
                  <a:pt x="0" y="10"/>
                  <a:pt x="0" y="20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54"/>
                  <a:pt x="10" y="264"/>
                  <a:pt x="20" y="264"/>
                </a:cubicBezTo>
                <a:cubicBezTo>
                  <a:pt x="33" y="264"/>
                  <a:pt x="43" y="254"/>
                  <a:pt x="43" y="2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2928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2" y="0"/>
                  <a:pt x="20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0" y="141"/>
                </a:cubicBezTo>
                <a:cubicBezTo>
                  <a:pt x="32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70320" y="4763880"/>
            <a:ext cx="1548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86">
                <a:moveTo>
                  <a:pt x="44" y="20"/>
                </a:moveTo>
                <a:cubicBezTo>
                  <a:pt x="44" y="7"/>
                  <a:pt x="34" y="0"/>
                  <a:pt x="21" y="0"/>
                </a:cubicBezTo>
                <a:cubicBezTo>
                  <a:pt x="11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1" y="86"/>
                  <a:pt x="21" y="86"/>
                </a:cubicBezTo>
                <a:cubicBezTo>
                  <a:pt x="34" y="86"/>
                  <a:pt x="44" y="75"/>
                  <a:pt x="44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11360" y="4744080"/>
            <a:ext cx="1548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141">
                <a:moveTo>
                  <a:pt x="44" y="19"/>
                </a:moveTo>
                <a:cubicBezTo>
                  <a:pt x="44" y="7"/>
                  <a:pt x="34" y="0"/>
                  <a:pt x="24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4" y="141"/>
                </a:cubicBezTo>
                <a:cubicBezTo>
                  <a:pt x="34" y="141"/>
                  <a:pt x="44" y="131"/>
                  <a:pt x="44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51320" y="4714920"/>
            <a:ext cx="15120" cy="94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264">
                <a:moveTo>
                  <a:pt x="43" y="20"/>
                </a:moveTo>
                <a:cubicBezTo>
                  <a:pt x="43" y="10"/>
                  <a:pt x="32" y="0"/>
                  <a:pt x="22" y="0"/>
                </a:cubicBezTo>
                <a:cubicBezTo>
                  <a:pt x="9" y="0"/>
                  <a:pt x="0" y="10"/>
                  <a:pt x="0" y="20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54"/>
                  <a:pt x="9" y="264"/>
                  <a:pt x="22" y="264"/>
                </a:cubicBezTo>
                <a:cubicBezTo>
                  <a:pt x="32" y="264"/>
                  <a:pt x="43" y="254"/>
                  <a:pt x="43" y="2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9236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3" y="0"/>
                  <a:pt x="23" y="0"/>
                </a:cubicBezTo>
                <a:cubicBezTo>
                  <a:pt x="11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1" y="141"/>
                  <a:pt x="23" y="141"/>
                </a:cubicBezTo>
                <a:cubicBezTo>
                  <a:pt x="33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833399" y="4763880"/>
            <a:ext cx="1512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86">
                <a:moveTo>
                  <a:pt x="43" y="20"/>
                </a:moveTo>
                <a:cubicBezTo>
                  <a:pt x="43" y="7"/>
                  <a:pt x="34" y="0"/>
                  <a:pt x="24" y="0"/>
                </a:cubicBezTo>
                <a:cubicBezTo>
                  <a:pt x="10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0" y="86"/>
                  <a:pt x="24" y="86"/>
                </a:cubicBezTo>
                <a:cubicBezTo>
                  <a:pt x="34" y="86"/>
                  <a:pt x="43" y="75"/>
                  <a:pt x="43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pic>
        <p:nvPicPr>
          <p:cNvPr id="18" nam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" y="1147680"/>
            <a:ext cx="9137520" cy="242136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5929919" y="4781160"/>
            <a:ext cx="241308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D9D9D9"/>
                </a:solidFill>
                <a:latin typeface="Arial"/>
                <a:ea typeface="DejaVu Sans" pitchFamily="2"/>
                <a:cs typeface="Arial"/>
              </a:rPr>
              <a:t>© 2017 Cisco and/or its affiliates. All rights reserved. Cisco Confidential</a:t>
            </a:r>
          </a:p>
        </p:txBody>
      </p:sp>
      <p:sp>
        <p:nvSpPr>
          <p:cNvPr id="20" name="Freeform 19"/>
          <p:cNvSpPr/>
          <p:nvPr/>
        </p:nvSpPr>
        <p:spPr>
          <a:xfrm>
            <a:off x="2622600" y="3157559"/>
            <a:ext cx="410760" cy="821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42" h="2283">
                <a:moveTo>
                  <a:pt x="1119" y="2283"/>
                </a:moveTo>
                <a:cubicBezTo>
                  <a:pt x="490" y="2270"/>
                  <a:pt x="-12" y="1749"/>
                  <a:pt x="0" y="1118"/>
                </a:cubicBezTo>
                <a:cubicBezTo>
                  <a:pt x="12" y="497"/>
                  <a:pt x="521" y="0"/>
                  <a:pt x="1142" y="0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022560" y="3156120"/>
            <a:ext cx="410760" cy="821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42" h="2283">
                <a:moveTo>
                  <a:pt x="23" y="0"/>
                </a:moveTo>
                <a:cubicBezTo>
                  <a:pt x="654" y="12"/>
                  <a:pt x="1155" y="533"/>
                  <a:pt x="1142" y="1163"/>
                </a:cubicBezTo>
                <a:cubicBezTo>
                  <a:pt x="1130" y="1785"/>
                  <a:pt x="623" y="2283"/>
                  <a:pt x="0" y="2283"/>
                </a:cubicBezTo>
                <a:close/>
              </a:path>
            </a:pathLst>
          </a:custGeom>
          <a:solidFill>
            <a:srgbClr val="0CA4D5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pic>
        <p:nvPicPr>
          <p:cNvPr id="22" nam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5840" y="3265920"/>
            <a:ext cx="589320" cy="58932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529200" y="441360"/>
            <a:ext cx="4673160" cy="45611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321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Digital Technology Impact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84520" y="4038119"/>
            <a:ext cx="765720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Everything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33120" y="4259160"/>
            <a:ext cx="663840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becomes</a:t>
            </a:r>
          </a:p>
        </p:txBody>
      </p:sp>
      <p:sp>
        <p:nvSpPr>
          <p:cNvPr id="26" name="Freeform 25"/>
          <p:cNvSpPr/>
          <p:nvPr/>
        </p:nvSpPr>
        <p:spPr>
          <a:xfrm>
            <a:off x="4277880" y="3137759"/>
            <a:ext cx="410400" cy="8229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41" h="2287">
                <a:moveTo>
                  <a:pt x="1119" y="2287"/>
                </a:moveTo>
                <a:cubicBezTo>
                  <a:pt x="489" y="2274"/>
                  <a:pt x="-13" y="1752"/>
                  <a:pt x="0" y="1120"/>
                </a:cubicBezTo>
                <a:cubicBezTo>
                  <a:pt x="12" y="498"/>
                  <a:pt x="520" y="0"/>
                  <a:pt x="1141" y="0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4677120" y="3137759"/>
            <a:ext cx="411120" cy="821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43" h="2283">
                <a:moveTo>
                  <a:pt x="22" y="0"/>
                </a:moveTo>
                <a:cubicBezTo>
                  <a:pt x="654" y="13"/>
                  <a:pt x="1156" y="533"/>
                  <a:pt x="1143" y="1163"/>
                </a:cubicBezTo>
                <a:cubicBezTo>
                  <a:pt x="1131" y="1786"/>
                  <a:pt x="623" y="2283"/>
                  <a:pt x="0" y="2283"/>
                </a:cubicBezTo>
                <a:close/>
              </a:path>
            </a:pathLst>
          </a:custGeom>
          <a:solidFill>
            <a:srgbClr val="0CA4D5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pic>
        <p:nvPicPr>
          <p:cNvPr id="28" nam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6080" y="3297960"/>
            <a:ext cx="467640" cy="46584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2483280" y="4480200"/>
            <a:ext cx="1121040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 b="1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software-based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12800" y="4038119"/>
            <a:ext cx="765720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Everything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32600" y="4259160"/>
            <a:ext cx="724680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generates</a:t>
            </a:r>
          </a:p>
        </p:txBody>
      </p:sp>
      <p:sp>
        <p:nvSpPr>
          <p:cNvPr id="32" name="Freeform 31"/>
          <p:cNvSpPr/>
          <p:nvPr/>
        </p:nvSpPr>
        <p:spPr>
          <a:xfrm>
            <a:off x="7475040" y="3159000"/>
            <a:ext cx="411480" cy="8229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44" h="2287">
                <a:moveTo>
                  <a:pt x="1121" y="2287"/>
                </a:moveTo>
                <a:cubicBezTo>
                  <a:pt x="490" y="2275"/>
                  <a:pt x="-12" y="1753"/>
                  <a:pt x="0" y="1121"/>
                </a:cubicBezTo>
                <a:cubicBezTo>
                  <a:pt x="12" y="498"/>
                  <a:pt x="521" y="0"/>
                  <a:pt x="1144" y="0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7875720" y="3159360"/>
            <a:ext cx="411480" cy="8211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44" h="2282">
                <a:moveTo>
                  <a:pt x="23" y="0"/>
                </a:moveTo>
                <a:cubicBezTo>
                  <a:pt x="655" y="12"/>
                  <a:pt x="1157" y="533"/>
                  <a:pt x="1144" y="1163"/>
                </a:cubicBezTo>
                <a:cubicBezTo>
                  <a:pt x="1132" y="1785"/>
                  <a:pt x="624" y="2282"/>
                  <a:pt x="0" y="2282"/>
                </a:cubicBezTo>
                <a:close/>
              </a:path>
            </a:pathLst>
          </a:custGeom>
          <a:solidFill>
            <a:srgbClr val="0CA4D5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pic>
        <p:nvPicPr>
          <p:cNvPr id="34" nam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1560" y="3276720"/>
            <a:ext cx="527040" cy="52704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/>
          <p:cNvSpPr txBox="1"/>
          <p:nvPr/>
        </p:nvSpPr>
        <p:spPr>
          <a:xfrm>
            <a:off x="4515480" y="4480200"/>
            <a:ext cx="314640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 b="1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data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69720" y="4076640"/>
            <a:ext cx="765720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Everything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531560" y="4297680"/>
            <a:ext cx="844920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needs to be</a:t>
            </a:r>
          </a:p>
        </p:txBody>
      </p:sp>
      <p:sp>
        <p:nvSpPr>
          <p:cNvPr id="38" name="Freeform 37"/>
          <p:cNvSpPr/>
          <p:nvPr/>
        </p:nvSpPr>
        <p:spPr>
          <a:xfrm>
            <a:off x="5926679" y="3137759"/>
            <a:ext cx="411480" cy="8229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44" h="2287">
                <a:moveTo>
                  <a:pt x="1121" y="2287"/>
                </a:moveTo>
                <a:cubicBezTo>
                  <a:pt x="490" y="2274"/>
                  <a:pt x="-12" y="1752"/>
                  <a:pt x="0" y="1120"/>
                </a:cubicBezTo>
                <a:cubicBezTo>
                  <a:pt x="12" y="498"/>
                  <a:pt x="521" y="0"/>
                  <a:pt x="1144" y="0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6326640" y="3137759"/>
            <a:ext cx="410760" cy="821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42" h="2283">
                <a:moveTo>
                  <a:pt x="23" y="0"/>
                </a:moveTo>
                <a:cubicBezTo>
                  <a:pt x="653" y="13"/>
                  <a:pt x="1154" y="533"/>
                  <a:pt x="1142" y="1163"/>
                </a:cubicBezTo>
                <a:cubicBezTo>
                  <a:pt x="1130" y="1786"/>
                  <a:pt x="622" y="2283"/>
                  <a:pt x="0" y="2283"/>
                </a:cubicBezTo>
                <a:close/>
              </a:path>
            </a:pathLst>
          </a:custGeom>
          <a:solidFill>
            <a:srgbClr val="0CA4D5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pic>
        <p:nvPicPr>
          <p:cNvPr id="40" name="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3799" y="3282840"/>
            <a:ext cx="647280" cy="51768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TextBox 40"/>
          <p:cNvSpPr txBox="1"/>
          <p:nvPr/>
        </p:nvSpPr>
        <p:spPr>
          <a:xfrm>
            <a:off x="7635240" y="4518360"/>
            <a:ext cx="587520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 b="1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secured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41080" y="4076640"/>
            <a:ext cx="1278000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Everything            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70680" y="4259520"/>
            <a:ext cx="503640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can be</a:t>
            </a:r>
          </a:p>
        </p:txBody>
      </p:sp>
      <p:sp>
        <p:nvSpPr>
          <p:cNvPr id="44" name="Freeform 43"/>
          <p:cNvSpPr/>
          <p:nvPr/>
        </p:nvSpPr>
        <p:spPr>
          <a:xfrm>
            <a:off x="964439" y="3137759"/>
            <a:ext cx="410760" cy="8229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42" h="2287">
                <a:moveTo>
                  <a:pt x="1120" y="2287"/>
                </a:moveTo>
                <a:cubicBezTo>
                  <a:pt x="490" y="2274"/>
                  <a:pt x="-12" y="1752"/>
                  <a:pt x="0" y="1120"/>
                </a:cubicBezTo>
                <a:cubicBezTo>
                  <a:pt x="13" y="498"/>
                  <a:pt x="521" y="0"/>
                  <a:pt x="1142" y="0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1363680" y="3137759"/>
            <a:ext cx="411480" cy="821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44" h="2283">
                <a:moveTo>
                  <a:pt x="23" y="0"/>
                </a:moveTo>
                <a:cubicBezTo>
                  <a:pt x="655" y="13"/>
                  <a:pt x="1157" y="533"/>
                  <a:pt x="1144" y="1163"/>
                </a:cubicBezTo>
                <a:cubicBezTo>
                  <a:pt x="1132" y="1786"/>
                  <a:pt x="624" y="2283"/>
                  <a:pt x="0" y="2283"/>
                </a:cubicBezTo>
                <a:close/>
              </a:path>
            </a:pathLst>
          </a:custGeom>
          <a:solidFill>
            <a:srgbClr val="0CA4D5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1151280" y="3450960"/>
            <a:ext cx="75960" cy="763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2" h="213">
                <a:moveTo>
                  <a:pt x="0" y="107"/>
                </a:moveTo>
                <a:cubicBezTo>
                  <a:pt x="0" y="48"/>
                  <a:pt x="47" y="0"/>
                  <a:pt x="107" y="0"/>
                </a:cubicBezTo>
                <a:cubicBezTo>
                  <a:pt x="165" y="0"/>
                  <a:pt x="212" y="48"/>
                  <a:pt x="212" y="107"/>
                </a:cubicBezTo>
                <a:cubicBezTo>
                  <a:pt x="212" y="165"/>
                  <a:pt x="165" y="213"/>
                  <a:pt x="107" y="213"/>
                </a:cubicBezTo>
                <a:cubicBezTo>
                  <a:pt x="47" y="213"/>
                  <a:pt x="0" y="165"/>
                  <a:pt x="0" y="107"/>
                </a:cubicBezTo>
                <a:close/>
              </a:path>
            </a:pathLst>
          </a:custGeom>
          <a:noFill/>
          <a:ln w="25560">
            <a:solidFill>
              <a:srgbClr val="FFFFFF"/>
            </a:solidFill>
            <a:prstDash val="solid"/>
            <a:round/>
          </a:ln>
        </p:spPr>
        <p:txBody>
          <a:bodyPr vert="horz" wrap="none" lIns="12600" tIns="12600" rIns="12600" bIns="1260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1326600" y="3517920"/>
            <a:ext cx="77760" cy="777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7" h="217">
                <a:moveTo>
                  <a:pt x="0" y="109"/>
                </a:moveTo>
                <a:cubicBezTo>
                  <a:pt x="0" y="49"/>
                  <a:pt x="48" y="0"/>
                  <a:pt x="109" y="0"/>
                </a:cubicBezTo>
                <a:cubicBezTo>
                  <a:pt x="168" y="0"/>
                  <a:pt x="217" y="49"/>
                  <a:pt x="217" y="109"/>
                </a:cubicBezTo>
                <a:cubicBezTo>
                  <a:pt x="217" y="169"/>
                  <a:pt x="168" y="217"/>
                  <a:pt x="109" y="217"/>
                </a:cubicBezTo>
                <a:cubicBezTo>
                  <a:pt x="48" y="217"/>
                  <a:pt x="0" y="169"/>
                  <a:pt x="0" y="109"/>
                </a:cubicBezTo>
                <a:close/>
              </a:path>
            </a:pathLst>
          </a:custGeom>
          <a:solidFill>
            <a:srgbClr val="FFFFFF"/>
          </a:solidFill>
          <a:ln w="25560">
            <a:solidFill>
              <a:srgbClr val="FFFFFF"/>
            </a:solidFill>
            <a:prstDash val="solid"/>
            <a:round/>
          </a:ln>
        </p:spPr>
        <p:txBody>
          <a:bodyPr vert="horz" wrap="none" lIns="12600" tIns="12600" rIns="12600" bIns="1260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1442160" y="3688559"/>
            <a:ext cx="76320" cy="777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3" h="217">
                <a:moveTo>
                  <a:pt x="0" y="108"/>
                </a:moveTo>
                <a:cubicBezTo>
                  <a:pt x="0" y="49"/>
                  <a:pt x="48" y="0"/>
                  <a:pt x="106" y="0"/>
                </a:cubicBezTo>
                <a:cubicBezTo>
                  <a:pt x="166" y="0"/>
                  <a:pt x="213" y="49"/>
                  <a:pt x="213" y="108"/>
                </a:cubicBezTo>
                <a:cubicBezTo>
                  <a:pt x="213" y="168"/>
                  <a:pt x="166" y="217"/>
                  <a:pt x="106" y="217"/>
                </a:cubicBezTo>
                <a:cubicBezTo>
                  <a:pt x="48" y="217"/>
                  <a:pt x="0" y="168"/>
                  <a:pt x="0" y="108"/>
                </a:cubicBezTo>
                <a:close/>
              </a:path>
            </a:pathLst>
          </a:custGeom>
          <a:noFill/>
          <a:ln w="25560">
            <a:solidFill>
              <a:srgbClr val="FFFFFF"/>
            </a:solidFill>
            <a:prstDash val="solid"/>
            <a:round/>
          </a:ln>
        </p:spPr>
        <p:txBody>
          <a:bodyPr vert="horz" wrap="none" lIns="12600" tIns="12600" rIns="12600" bIns="1260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1219680" y="3671999"/>
            <a:ext cx="76320" cy="777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3" h="217">
                <a:moveTo>
                  <a:pt x="0" y="109"/>
                </a:moveTo>
                <a:cubicBezTo>
                  <a:pt x="0" y="49"/>
                  <a:pt x="48" y="0"/>
                  <a:pt x="107" y="0"/>
                </a:cubicBezTo>
                <a:cubicBezTo>
                  <a:pt x="166" y="0"/>
                  <a:pt x="213" y="49"/>
                  <a:pt x="213" y="109"/>
                </a:cubicBezTo>
                <a:cubicBezTo>
                  <a:pt x="213" y="168"/>
                  <a:pt x="166" y="217"/>
                  <a:pt x="107" y="217"/>
                </a:cubicBezTo>
                <a:cubicBezTo>
                  <a:pt x="48" y="217"/>
                  <a:pt x="0" y="168"/>
                  <a:pt x="0" y="109"/>
                </a:cubicBezTo>
                <a:close/>
              </a:path>
            </a:pathLst>
          </a:custGeom>
          <a:noFill/>
          <a:ln w="25560">
            <a:solidFill>
              <a:srgbClr val="FFFFFF"/>
            </a:solidFill>
            <a:prstDash val="solid"/>
            <a:round/>
          </a:ln>
        </p:spPr>
        <p:txBody>
          <a:bodyPr vert="horz" wrap="none" lIns="12600" tIns="12600" rIns="12600" bIns="1260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1283760" y="3254399"/>
            <a:ext cx="77760" cy="777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7" h="217">
                <a:moveTo>
                  <a:pt x="0" y="109"/>
                </a:moveTo>
                <a:cubicBezTo>
                  <a:pt x="0" y="48"/>
                  <a:pt x="48" y="0"/>
                  <a:pt x="108" y="0"/>
                </a:cubicBezTo>
                <a:cubicBezTo>
                  <a:pt x="168" y="0"/>
                  <a:pt x="217" y="48"/>
                  <a:pt x="217" y="109"/>
                </a:cubicBezTo>
                <a:cubicBezTo>
                  <a:pt x="217" y="168"/>
                  <a:pt x="168" y="217"/>
                  <a:pt x="108" y="217"/>
                </a:cubicBezTo>
                <a:cubicBezTo>
                  <a:pt x="48" y="217"/>
                  <a:pt x="0" y="168"/>
                  <a:pt x="0" y="109"/>
                </a:cubicBezTo>
                <a:close/>
              </a:path>
            </a:pathLst>
          </a:custGeom>
          <a:noFill/>
          <a:ln w="25560">
            <a:solidFill>
              <a:srgbClr val="FFFFFF"/>
            </a:solidFill>
            <a:prstDash val="solid"/>
            <a:round/>
          </a:ln>
        </p:spPr>
        <p:txBody>
          <a:bodyPr vert="horz" wrap="none" lIns="12600" tIns="12600" rIns="12600" bIns="1260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1475640" y="3303000"/>
            <a:ext cx="77760" cy="777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7" h="217">
                <a:moveTo>
                  <a:pt x="0" y="108"/>
                </a:moveTo>
                <a:cubicBezTo>
                  <a:pt x="0" y="49"/>
                  <a:pt x="49" y="0"/>
                  <a:pt x="109" y="0"/>
                </a:cubicBezTo>
                <a:cubicBezTo>
                  <a:pt x="169" y="0"/>
                  <a:pt x="217" y="49"/>
                  <a:pt x="217" y="108"/>
                </a:cubicBezTo>
                <a:cubicBezTo>
                  <a:pt x="217" y="168"/>
                  <a:pt x="169" y="217"/>
                  <a:pt x="109" y="217"/>
                </a:cubicBezTo>
                <a:cubicBezTo>
                  <a:pt x="49" y="217"/>
                  <a:pt x="0" y="168"/>
                  <a:pt x="0" y="108"/>
                </a:cubicBezTo>
                <a:close/>
              </a:path>
            </a:pathLst>
          </a:custGeom>
          <a:noFill/>
          <a:ln w="25560">
            <a:solidFill>
              <a:srgbClr val="FFFFFF"/>
            </a:solidFill>
            <a:prstDash val="solid"/>
            <a:round/>
          </a:ln>
        </p:spPr>
        <p:txBody>
          <a:bodyPr vert="horz" wrap="none" lIns="12600" tIns="12600" rIns="12600" bIns="1260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1519919" y="3473639"/>
            <a:ext cx="77760" cy="777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7" h="217">
                <a:moveTo>
                  <a:pt x="0" y="108"/>
                </a:moveTo>
                <a:cubicBezTo>
                  <a:pt x="0" y="49"/>
                  <a:pt x="49" y="0"/>
                  <a:pt x="108" y="0"/>
                </a:cubicBezTo>
                <a:cubicBezTo>
                  <a:pt x="168" y="0"/>
                  <a:pt x="217" y="49"/>
                  <a:pt x="217" y="108"/>
                </a:cubicBezTo>
                <a:cubicBezTo>
                  <a:pt x="217" y="169"/>
                  <a:pt x="168" y="217"/>
                  <a:pt x="108" y="217"/>
                </a:cubicBezTo>
                <a:cubicBezTo>
                  <a:pt x="49" y="217"/>
                  <a:pt x="0" y="169"/>
                  <a:pt x="0" y="108"/>
                </a:cubicBezTo>
                <a:close/>
              </a:path>
            </a:pathLst>
          </a:custGeom>
          <a:noFill/>
          <a:ln w="25560">
            <a:solidFill>
              <a:srgbClr val="FFFFFF"/>
            </a:solidFill>
            <a:prstDash val="solid"/>
            <a:round/>
          </a:ln>
        </p:spPr>
        <p:txBody>
          <a:bodyPr vert="horz" wrap="none" lIns="12600" tIns="12600" rIns="12600" bIns="1260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3" name="Straight Connector 52"/>
          <p:cNvSpPr/>
          <p:nvPr/>
        </p:nvSpPr>
        <p:spPr>
          <a:xfrm flipH="1" flipV="1">
            <a:off x="1322640" y="3331440"/>
            <a:ext cx="42480" cy="186840"/>
          </a:xfrm>
          <a:prstGeom prst="line">
            <a:avLst/>
          </a:prstGeom>
          <a:noFill/>
          <a:ln w="9000">
            <a:solidFill>
              <a:srgbClr val="FFFFFF"/>
            </a:solidFill>
            <a:prstDash val="solid"/>
            <a:round/>
          </a:ln>
        </p:spPr>
        <p:txBody>
          <a:bodyPr vert="horz" wrap="none" lIns="4320" tIns="4320" rIns="4320" bIns="432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4" name="Straight Connector 53"/>
          <p:cNvSpPr/>
          <p:nvPr/>
        </p:nvSpPr>
        <p:spPr>
          <a:xfrm flipV="1">
            <a:off x="1368360" y="3369240"/>
            <a:ext cx="119159" cy="180360"/>
          </a:xfrm>
          <a:prstGeom prst="line">
            <a:avLst/>
          </a:prstGeom>
          <a:noFill/>
          <a:ln w="9000">
            <a:solidFill>
              <a:srgbClr val="FFFFFF"/>
            </a:solidFill>
            <a:prstDash val="solid"/>
            <a:round/>
          </a:ln>
        </p:spPr>
        <p:txBody>
          <a:bodyPr vert="horz" wrap="none" lIns="4320" tIns="4320" rIns="4320" bIns="432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5" name="Straight Connector 54"/>
          <p:cNvSpPr/>
          <p:nvPr/>
        </p:nvSpPr>
        <p:spPr>
          <a:xfrm flipV="1">
            <a:off x="1403280" y="3512520"/>
            <a:ext cx="116639" cy="44280"/>
          </a:xfrm>
          <a:prstGeom prst="line">
            <a:avLst/>
          </a:prstGeom>
          <a:noFill/>
          <a:ln w="9000">
            <a:solidFill>
              <a:srgbClr val="FFFFFF"/>
            </a:solidFill>
            <a:prstDash val="solid"/>
            <a:round/>
          </a:ln>
        </p:spPr>
        <p:txBody>
          <a:bodyPr vert="horz" wrap="none" lIns="4320" tIns="4320" rIns="4320" bIns="432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6" name="Straight Connector 55"/>
          <p:cNvSpPr/>
          <p:nvPr/>
        </p:nvSpPr>
        <p:spPr>
          <a:xfrm>
            <a:off x="1391400" y="3582720"/>
            <a:ext cx="60840" cy="116280"/>
          </a:xfrm>
          <a:prstGeom prst="line">
            <a:avLst/>
          </a:prstGeom>
          <a:noFill/>
          <a:ln w="9000">
            <a:solidFill>
              <a:srgbClr val="FFFFFF"/>
            </a:solidFill>
            <a:prstDash val="solid"/>
            <a:round/>
          </a:ln>
        </p:spPr>
        <p:txBody>
          <a:bodyPr vert="horz" wrap="none" lIns="4320" tIns="4320" rIns="4320" bIns="432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7" name="Straight Connector 56"/>
          <p:cNvSpPr/>
          <p:nvPr/>
        </p:nvSpPr>
        <p:spPr>
          <a:xfrm flipH="1" flipV="1">
            <a:off x="1226520" y="3488400"/>
            <a:ext cx="99000" cy="68040"/>
          </a:xfrm>
          <a:prstGeom prst="line">
            <a:avLst/>
          </a:prstGeom>
          <a:noFill/>
          <a:ln w="9000">
            <a:solidFill>
              <a:srgbClr val="FFFFFF"/>
            </a:solidFill>
            <a:prstDash val="solid"/>
            <a:round/>
          </a:ln>
        </p:spPr>
        <p:txBody>
          <a:bodyPr vert="horz" wrap="none" lIns="4320" tIns="4320" rIns="4320" bIns="432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8" name="Straight Connector 57"/>
          <p:cNvSpPr/>
          <p:nvPr/>
        </p:nvSpPr>
        <p:spPr>
          <a:xfrm flipH="1">
            <a:off x="1284480" y="3582720"/>
            <a:ext cx="53280" cy="99719"/>
          </a:xfrm>
          <a:prstGeom prst="line">
            <a:avLst/>
          </a:prstGeom>
          <a:noFill/>
          <a:ln w="9000">
            <a:solidFill>
              <a:srgbClr val="FFFFFF"/>
            </a:solidFill>
            <a:prstDash val="solid"/>
            <a:round/>
          </a:ln>
        </p:spPr>
        <p:txBody>
          <a:bodyPr vert="horz" wrap="none" lIns="4320" tIns="4320" rIns="4320" bIns="432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915160" y="4480560"/>
            <a:ext cx="771840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 b="1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automated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055880" y="4038119"/>
            <a:ext cx="765720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Everything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104480" y="4259160"/>
            <a:ext cx="663840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becomes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32839" y="4480200"/>
            <a:ext cx="764280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 b="1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connected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-360"/>
            <a:ext cx="9144000" cy="514367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5401" h="14289">
                <a:moveTo>
                  <a:pt x="0" y="14289"/>
                </a:moveTo>
                <a:lnTo>
                  <a:pt x="25401" y="14289"/>
                </a:lnTo>
                <a:lnTo>
                  <a:pt x="254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0" y="-360"/>
            <a:ext cx="9144000" cy="514367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5401" h="14289">
                <a:moveTo>
                  <a:pt x="0" y="14289"/>
                </a:moveTo>
                <a:lnTo>
                  <a:pt x="25401" y="14289"/>
                </a:lnTo>
                <a:lnTo>
                  <a:pt x="2540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94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28840" y="4782240"/>
            <a:ext cx="7596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086D8E"/>
                </a:solidFill>
                <a:latin typeface="Arial"/>
                <a:ea typeface="DejaVu Sans" pitchFamily="2"/>
                <a:cs typeface="Arial"/>
              </a:rPr>
              <a:t>5</a:t>
            </a:r>
          </a:p>
        </p:txBody>
      </p:sp>
      <p:sp>
        <p:nvSpPr>
          <p:cNvPr id="5" name="Freeform 4"/>
          <p:cNvSpPr/>
          <p:nvPr/>
        </p:nvSpPr>
        <p:spPr>
          <a:xfrm>
            <a:off x="604800" y="4835520"/>
            <a:ext cx="13680" cy="59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" h="166">
                <a:moveTo>
                  <a:pt x="0" y="166"/>
                </a:moveTo>
                <a:lnTo>
                  <a:pt x="39" y="166"/>
                </a:lnTo>
                <a:lnTo>
                  <a:pt x="39" y="0"/>
                </a:lnTo>
                <a:lnTo>
                  <a:pt x="0" y="0"/>
                </a:lnTo>
                <a:close/>
              </a:path>
            </a:pathLst>
          </a:custGeom>
          <a:solidFill>
            <a:srgbClr val="086D8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94800" y="4834080"/>
            <a:ext cx="4428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4" h="174">
                <a:moveTo>
                  <a:pt x="124" y="50"/>
                </a:moveTo>
                <a:cubicBezTo>
                  <a:pt x="121" y="50"/>
                  <a:pt x="109" y="40"/>
                  <a:pt x="90" y="40"/>
                </a:cubicBezTo>
                <a:cubicBezTo>
                  <a:pt x="62" y="40"/>
                  <a:pt x="43" y="60"/>
                  <a:pt x="43" y="85"/>
                </a:cubicBezTo>
                <a:cubicBezTo>
                  <a:pt x="43" y="110"/>
                  <a:pt x="60" y="130"/>
                  <a:pt x="90" y="130"/>
                </a:cubicBezTo>
                <a:cubicBezTo>
                  <a:pt x="109" y="130"/>
                  <a:pt x="121" y="123"/>
                  <a:pt x="124" y="123"/>
                </a:cubicBezTo>
                <a:cubicBezTo>
                  <a:pt x="124" y="169"/>
                  <a:pt x="124" y="169"/>
                  <a:pt x="124" y="169"/>
                </a:cubicBezTo>
                <a:cubicBezTo>
                  <a:pt x="119" y="169"/>
                  <a:pt x="104" y="174"/>
                  <a:pt x="85" y="174"/>
                </a:cubicBezTo>
                <a:cubicBezTo>
                  <a:pt x="38" y="174"/>
                  <a:pt x="0" y="140"/>
                  <a:pt x="0" y="85"/>
                </a:cubicBezTo>
                <a:cubicBezTo>
                  <a:pt x="0" y="35"/>
                  <a:pt x="36" y="0"/>
                  <a:pt x="85" y="0"/>
                </a:cubicBezTo>
                <a:cubicBezTo>
                  <a:pt x="104" y="0"/>
                  <a:pt x="119" y="5"/>
                  <a:pt x="124" y="5"/>
                </a:cubicBezTo>
                <a:close/>
              </a:path>
            </a:pathLst>
          </a:custGeom>
          <a:solidFill>
            <a:srgbClr val="086D8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37840" y="4834080"/>
            <a:ext cx="4572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8" h="174">
                <a:moveTo>
                  <a:pt x="128" y="50"/>
                </a:moveTo>
                <a:cubicBezTo>
                  <a:pt x="125" y="50"/>
                  <a:pt x="113" y="40"/>
                  <a:pt x="90" y="40"/>
                </a:cubicBezTo>
                <a:cubicBezTo>
                  <a:pt x="62" y="40"/>
                  <a:pt x="45" y="60"/>
                  <a:pt x="45" y="85"/>
                </a:cubicBezTo>
                <a:cubicBezTo>
                  <a:pt x="45" y="110"/>
                  <a:pt x="62" y="130"/>
                  <a:pt x="90" y="130"/>
                </a:cubicBezTo>
                <a:cubicBezTo>
                  <a:pt x="110" y="130"/>
                  <a:pt x="125" y="123"/>
                  <a:pt x="128" y="123"/>
                </a:cubicBezTo>
                <a:cubicBezTo>
                  <a:pt x="128" y="169"/>
                  <a:pt x="128" y="169"/>
                  <a:pt x="128" y="169"/>
                </a:cubicBezTo>
                <a:cubicBezTo>
                  <a:pt x="123" y="169"/>
                  <a:pt x="108" y="174"/>
                  <a:pt x="87" y="174"/>
                </a:cubicBezTo>
                <a:cubicBezTo>
                  <a:pt x="40" y="174"/>
                  <a:pt x="0" y="140"/>
                  <a:pt x="0" y="85"/>
                </a:cubicBezTo>
                <a:cubicBezTo>
                  <a:pt x="0" y="35"/>
                  <a:pt x="37" y="0"/>
                  <a:pt x="87" y="0"/>
                </a:cubicBezTo>
                <a:cubicBezTo>
                  <a:pt x="108" y="0"/>
                  <a:pt x="123" y="5"/>
                  <a:pt x="128" y="5"/>
                </a:cubicBezTo>
                <a:close/>
              </a:path>
            </a:pathLst>
          </a:custGeom>
          <a:solidFill>
            <a:srgbClr val="086D8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55639" y="4834080"/>
            <a:ext cx="6120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1" h="174">
                <a:moveTo>
                  <a:pt x="171" y="85"/>
                </a:moveTo>
                <a:cubicBezTo>
                  <a:pt x="171" y="133"/>
                  <a:pt x="137" y="174"/>
                  <a:pt x="86" y="174"/>
                </a:cubicBezTo>
                <a:cubicBezTo>
                  <a:pt x="35" y="174"/>
                  <a:pt x="0" y="133"/>
                  <a:pt x="0" y="85"/>
                </a:cubicBezTo>
                <a:cubicBezTo>
                  <a:pt x="0" y="37"/>
                  <a:pt x="35" y="0"/>
                  <a:pt x="86" y="0"/>
                </a:cubicBezTo>
                <a:cubicBezTo>
                  <a:pt x="137" y="0"/>
                  <a:pt x="171" y="37"/>
                  <a:pt x="171" y="85"/>
                </a:cubicBezTo>
                <a:close/>
                <a:moveTo>
                  <a:pt x="86" y="42"/>
                </a:moveTo>
                <a:cubicBezTo>
                  <a:pt x="62" y="42"/>
                  <a:pt x="45" y="63"/>
                  <a:pt x="45" y="85"/>
                </a:cubicBezTo>
                <a:cubicBezTo>
                  <a:pt x="45" y="110"/>
                  <a:pt x="62" y="130"/>
                  <a:pt x="86" y="130"/>
                </a:cubicBezTo>
                <a:cubicBezTo>
                  <a:pt x="110" y="130"/>
                  <a:pt x="127" y="110"/>
                  <a:pt x="127" y="85"/>
                </a:cubicBezTo>
                <a:cubicBezTo>
                  <a:pt x="127" y="63"/>
                  <a:pt x="110" y="42"/>
                  <a:pt x="86" y="42"/>
                </a:cubicBezTo>
                <a:close/>
              </a:path>
            </a:pathLst>
          </a:custGeom>
          <a:solidFill>
            <a:srgbClr val="086D8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38280" y="4834080"/>
            <a:ext cx="4140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6" h="174">
                <a:moveTo>
                  <a:pt x="105" y="40"/>
                </a:moveTo>
                <a:cubicBezTo>
                  <a:pt x="102" y="40"/>
                  <a:pt x="85" y="35"/>
                  <a:pt x="72" y="35"/>
                </a:cubicBezTo>
                <a:cubicBezTo>
                  <a:pt x="55" y="35"/>
                  <a:pt x="45" y="40"/>
                  <a:pt x="45" y="50"/>
                </a:cubicBezTo>
                <a:cubicBezTo>
                  <a:pt x="45" y="60"/>
                  <a:pt x="57" y="63"/>
                  <a:pt x="65" y="65"/>
                </a:cubicBezTo>
                <a:cubicBezTo>
                  <a:pt x="75" y="68"/>
                  <a:pt x="75" y="68"/>
                  <a:pt x="75" y="68"/>
                </a:cubicBezTo>
                <a:cubicBezTo>
                  <a:pt x="102" y="78"/>
                  <a:pt x="116" y="95"/>
                  <a:pt x="116" y="118"/>
                </a:cubicBezTo>
                <a:cubicBezTo>
                  <a:pt x="116" y="159"/>
                  <a:pt x="80" y="174"/>
                  <a:pt x="47" y="174"/>
                </a:cubicBezTo>
                <a:cubicBezTo>
                  <a:pt x="25" y="174"/>
                  <a:pt x="3" y="169"/>
                  <a:pt x="3" y="169"/>
                </a:cubicBezTo>
                <a:cubicBezTo>
                  <a:pt x="3" y="130"/>
                  <a:pt x="3" y="130"/>
                  <a:pt x="3" y="130"/>
                </a:cubicBezTo>
                <a:cubicBezTo>
                  <a:pt x="5" y="130"/>
                  <a:pt x="23" y="135"/>
                  <a:pt x="40" y="135"/>
                </a:cubicBezTo>
                <a:cubicBezTo>
                  <a:pt x="62" y="135"/>
                  <a:pt x="72" y="130"/>
                  <a:pt x="72" y="120"/>
                </a:cubicBezTo>
                <a:cubicBezTo>
                  <a:pt x="72" y="113"/>
                  <a:pt x="62" y="108"/>
                  <a:pt x="52" y="103"/>
                </a:cubicBezTo>
                <a:cubicBezTo>
                  <a:pt x="50" y="103"/>
                  <a:pt x="47" y="103"/>
                  <a:pt x="45" y="100"/>
                </a:cubicBezTo>
                <a:cubicBezTo>
                  <a:pt x="20" y="93"/>
                  <a:pt x="0" y="80"/>
                  <a:pt x="0" y="52"/>
                </a:cubicBezTo>
                <a:cubicBezTo>
                  <a:pt x="0" y="20"/>
                  <a:pt x="25" y="0"/>
                  <a:pt x="62" y="0"/>
                </a:cubicBezTo>
                <a:cubicBezTo>
                  <a:pt x="85" y="0"/>
                  <a:pt x="102" y="5"/>
                  <a:pt x="105" y="5"/>
                </a:cubicBezTo>
                <a:close/>
              </a:path>
            </a:pathLst>
          </a:custGeom>
          <a:solidFill>
            <a:srgbClr val="086D8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07239" y="4763880"/>
            <a:ext cx="1548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86">
                <a:moveTo>
                  <a:pt x="44" y="20"/>
                </a:moveTo>
                <a:cubicBezTo>
                  <a:pt x="44" y="7"/>
                  <a:pt x="33" y="0"/>
                  <a:pt x="20" y="0"/>
                </a:cubicBezTo>
                <a:cubicBezTo>
                  <a:pt x="10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0" y="86"/>
                  <a:pt x="20" y="86"/>
                </a:cubicBezTo>
                <a:cubicBezTo>
                  <a:pt x="33" y="86"/>
                  <a:pt x="44" y="75"/>
                  <a:pt x="44" y="65"/>
                </a:cubicBezTo>
                <a:close/>
              </a:path>
            </a:pathLst>
          </a:custGeom>
          <a:solidFill>
            <a:srgbClr val="086D8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4864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3" y="0"/>
                  <a:pt x="20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0" y="141"/>
                </a:cubicBezTo>
                <a:cubicBezTo>
                  <a:pt x="33" y="141"/>
                  <a:pt x="43" y="131"/>
                  <a:pt x="43" y="121"/>
                </a:cubicBezTo>
                <a:close/>
              </a:path>
            </a:pathLst>
          </a:custGeom>
          <a:solidFill>
            <a:srgbClr val="086D8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89680" y="4714920"/>
            <a:ext cx="15120" cy="94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264">
                <a:moveTo>
                  <a:pt x="43" y="20"/>
                </a:moveTo>
                <a:cubicBezTo>
                  <a:pt x="43" y="10"/>
                  <a:pt x="33" y="0"/>
                  <a:pt x="20" y="0"/>
                </a:cubicBezTo>
                <a:cubicBezTo>
                  <a:pt x="10" y="0"/>
                  <a:pt x="0" y="10"/>
                  <a:pt x="0" y="20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54"/>
                  <a:pt x="10" y="264"/>
                  <a:pt x="20" y="264"/>
                </a:cubicBezTo>
                <a:cubicBezTo>
                  <a:pt x="33" y="264"/>
                  <a:pt x="43" y="254"/>
                  <a:pt x="43" y="242"/>
                </a:cubicBezTo>
                <a:close/>
              </a:path>
            </a:pathLst>
          </a:custGeom>
          <a:solidFill>
            <a:srgbClr val="086D8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2928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2" y="0"/>
                  <a:pt x="20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0" y="141"/>
                </a:cubicBezTo>
                <a:cubicBezTo>
                  <a:pt x="32" y="141"/>
                  <a:pt x="43" y="131"/>
                  <a:pt x="43" y="121"/>
                </a:cubicBezTo>
                <a:close/>
              </a:path>
            </a:pathLst>
          </a:custGeom>
          <a:solidFill>
            <a:srgbClr val="086D8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70320" y="4763880"/>
            <a:ext cx="1548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86">
                <a:moveTo>
                  <a:pt x="44" y="20"/>
                </a:moveTo>
                <a:cubicBezTo>
                  <a:pt x="44" y="7"/>
                  <a:pt x="34" y="0"/>
                  <a:pt x="21" y="0"/>
                </a:cubicBezTo>
                <a:cubicBezTo>
                  <a:pt x="11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1" y="86"/>
                  <a:pt x="21" y="86"/>
                </a:cubicBezTo>
                <a:cubicBezTo>
                  <a:pt x="34" y="86"/>
                  <a:pt x="44" y="75"/>
                  <a:pt x="44" y="65"/>
                </a:cubicBezTo>
                <a:close/>
              </a:path>
            </a:pathLst>
          </a:custGeom>
          <a:solidFill>
            <a:srgbClr val="086D8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11360" y="4744080"/>
            <a:ext cx="1548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141">
                <a:moveTo>
                  <a:pt x="44" y="19"/>
                </a:moveTo>
                <a:cubicBezTo>
                  <a:pt x="44" y="7"/>
                  <a:pt x="34" y="0"/>
                  <a:pt x="24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4" y="141"/>
                </a:cubicBezTo>
                <a:cubicBezTo>
                  <a:pt x="34" y="141"/>
                  <a:pt x="44" y="131"/>
                  <a:pt x="44" y="121"/>
                </a:cubicBezTo>
                <a:close/>
              </a:path>
            </a:pathLst>
          </a:custGeom>
          <a:solidFill>
            <a:srgbClr val="086D8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51320" y="4714920"/>
            <a:ext cx="15120" cy="94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264">
                <a:moveTo>
                  <a:pt x="43" y="20"/>
                </a:moveTo>
                <a:cubicBezTo>
                  <a:pt x="43" y="10"/>
                  <a:pt x="32" y="0"/>
                  <a:pt x="22" y="0"/>
                </a:cubicBezTo>
                <a:cubicBezTo>
                  <a:pt x="9" y="0"/>
                  <a:pt x="0" y="10"/>
                  <a:pt x="0" y="20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54"/>
                  <a:pt x="9" y="264"/>
                  <a:pt x="22" y="264"/>
                </a:cubicBezTo>
                <a:cubicBezTo>
                  <a:pt x="32" y="264"/>
                  <a:pt x="43" y="254"/>
                  <a:pt x="43" y="242"/>
                </a:cubicBezTo>
                <a:close/>
              </a:path>
            </a:pathLst>
          </a:custGeom>
          <a:solidFill>
            <a:srgbClr val="086D8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79236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3" y="0"/>
                  <a:pt x="23" y="0"/>
                </a:cubicBezTo>
                <a:cubicBezTo>
                  <a:pt x="11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1" y="141"/>
                  <a:pt x="23" y="141"/>
                </a:cubicBezTo>
                <a:cubicBezTo>
                  <a:pt x="33" y="141"/>
                  <a:pt x="43" y="131"/>
                  <a:pt x="43" y="121"/>
                </a:cubicBezTo>
                <a:close/>
              </a:path>
            </a:pathLst>
          </a:custGeom>
          <a:solidFill>
            <a:srgbClr val="086D8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833399" y="4763880"/>
            <a:ext cx="1512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86">
                <a:moveTo>
                  <a:pt x="43" y="20"/>
                </a:moveTo>
                <a:cubicBezTo>
                  <a:pt x="43" y="7"/>
                  <a:pt x="34" y="0"/>
                  <a:pt x="24" y="0"/>
                </a:cubicBezTo>
                <a:cubicBezTo>
                  <a:pt x="10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0" y="86"/>
                  <a:pt x="24" y="86"/>
                </a:cubicBezTo>
                <a:cubicBezTo>
                  <a:pt x="34" y="86"/>
                  <a:pt x="43" y="75"/>
                  <a:pt x="43" y="65"/>
                </a:cubicBezTo>
                <a:close/>
              </a:path>
            </a:pathLst>
          </a:custGeom>
          <a:solidFill>
            <a:srgbClr val="086D8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pic>
        <p:nvPicPr>
          <p:cNvPr id="19" nam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240" y="713160"/>
            <a:ext cx="4198320" cy="404747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5929919" y="4781160"/>
            <a:ext cx="241308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086D8E"/>
                </a:solidFill>
                <a:latin typeface="Arial"/>
                <a:ea typeface="DejaVu Sans" pitchFamily="2"/>
                <a:cs typeface="Arial"/>
              </a:rPr>
              <a:t>© 2017 Cisco and/or its affiliates. All rights reserved. Cisco Confidential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46840" y="4614840"/>
            <a:ext cx="2507760" cy="9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700">
                <a:solidFill>
                  <a:srgbClr val="D9D9D9"/>
                </a:solidFill>
                <a:latin typeface="Arial"/>
                <a:ea typeface="DejaVu Sans" pitchFamily="2"/>
                <a:cs typeface="Arial"/>
              </a:rPr>
              <a:t>Source: Global Center for Digital Business Transformation, 2015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0440" y="2540880"/>
            <a:ext cx="1081080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Software Based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6600" y="3210840"/>
            <a:ext cx="884520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Data Volume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6080" y="1620720"/>
            <a:ext cx="133920" cy="151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6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5880" y="1620720"/>
            <a:ext cx="1806840" cy="151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6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Internet traffic will be 92 times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5880" y="1780920"/>
            <a:ext cx="1532519" cy="151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6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greater than in 2020 than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5880" y="1940760"/>
            <a:ext cx="299520" cy="151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6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2005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6080" y="2151000"/>
            <a:ext cx="133920" cy="151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6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5880" y="2151000"/>
            <a:ext cx="1335600" cy="151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6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26.3 billion networked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5880" y="2310840"/>
            <a:ext cx="1469880" cy="151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6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devices and connections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1880" y="1367640"/>
            <a:ext cx="851040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Connections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6080" y="3465719"/>
            <a:ext cx="133920" cy="151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6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8160" y="3465719"/>
            <a:ext cx="1553760" cy="151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6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More data created in past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8160" y="3625920"/>
            <a:ext cx="1279440" cy="151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6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two years than entire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8160" y="3785760"/>
            <a:ext cx="1346400" cy="151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6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previous history of the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8160" y="3945960"/>
            <a:ext cx="744480" cy="151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6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human race.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6080" y="2764440"/>
            <a:ext cx="133920" cy="151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6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80" y="2764440"/>
            <a:ext cx="1704600" cy="151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6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“Shift to Cloud” will affect $1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5880" y="2924639"/>
            <a:ext cx="1635839" cy="151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6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Trillion in spending by 2020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519320" y="1546560"/>
            <a:ext cx="775080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Automation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519320" y="2908800"/>
            <a:ext cx="552240" cy="171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2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Security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48799" y="3156840"/>
            <a:ext cx="12600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56160" y="3156840"/>
            <a:ext cx="112248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Global spending 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220880" y="3309120"/>
            <a:ext cx="1478879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cybersecurity predicted to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220880" y="3461039"/>
            <a:ext cx="147456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exceed $1 trillion over the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20880" y="3614040"/>
            <a:ext cx="81756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next five years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048799" y="1815839"/>
            <a:ext cx="12600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220880" y="1815839"/>
            <a:ext cx="145476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Only about 0.5 percent of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220880" y="1968119"/>
            <a:ext cx="121068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data is currently ever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220880" y="2120760"/>
            <a:ext cx="54180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analyzed.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48799" y="2323440"/>
            <a:ext cx="12600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220880" y="2323440"/>
            <a:ext cx="144540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AI bots will power 85% of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220880" y="2475720"/>
            <a:ext cx="99432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customer service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220880" y="2628000"/>
            <a:ext cx="113148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interactions by 2020</a:t>
            </a:r>
          </a:p>
        </p:txBody>
      </p:sp>
      <p:sp>
        <p:nvSpPr>
          <p:cNvPr id="55" name="Freeform 54"/>
          <p:cNvSpPr/>
          <p:nvPr/>
        </p:nvSpPr>
        <p:spPr>
          <a:xfrm>
            <a:off x="397440" y="2484000"/>
            <a:ext cx="123480" cy="2469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4" h="687">
                <a:moveTo>
                  <a:pt x="338" y="687"/>
                </a:moveTo>
                <a:cubicBezTo>
                  <a:pt x="148" y="683"/>
                  <a:pt x="-3" y="526"/>
                  <a:pt x="0" y="337"/>
                </a:cubicBezTo>
                <a:cubicBezTo>
                  <a:pt x="4" y="149"/>
                  <a:pt x="158" y="0"/>
                  <a:pt x="344" y="0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518039" y="2484000"/>
            <a:ext cx="123480" cy="2469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4" h="687">
                <a:moveTo>
                  <a:pt x="7" y="0"/>
                </a:moveTo>
                <a:cubicBezTo>
                  <a:pt x="197" y="4"/>
                  <a:pt x="347" y="160"/>
                  <a:pt x="344" y="350"/>
                </a:cubicBezTo>
                <a:cubicBezTo>
                  <a:pt x="340" y="537"/>
                  <a:pt x="188" y="687"/>
                  <a:pt x="0" y="687"/>
                </a:cubicBezTo>
                <a:close/>
              </a:path>
            </a:pathLst>
          </a:custGeom>
          <a:solidFill>
            <a:srgbClr val="0CA4D5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pic>
        <p:nvPicPr>
          <p:cNvPr id="57" nam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600" y="2517480"/>
            <a:ext cx="174960" cy="1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Freeform 57"/>
          <p:cNvSpPr/>
          <p:nvPr/>
        </p:nvSpPr>
        <p:spPr>
          <a:xfrm>
            <a:off x="402120" y="3162239"/>
            <a:ext cx="128160" cy="2559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7" h="712">
                <a:moveTo>
                  <a:pt x="350" y="712"/>
                </a:moveTo>
                <a:cubicBezTo>
                  <a:pt x="153" y="708"/>
                  <a:pt x="-4" y="546"/>
                  <a:pt x="0" y="349"/>
                </a:cubicBezTo>
                <a:cubicBezTo>
                  <a:pt x="4" y="156"/>
                  <a:pt x="163" y="0"/>
                  <a:pt x="357" y="0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527040" y="3162239"/>
            <a:ext cx="128160" cy="2559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7" h="712">
                <a:moveTo>
                  <a:pt x="7" y="0"/>
                </a:moveTo>
                <a:cubicBezTo>
                  <a:pt x="205" y="4"/>
                  <a:pt x="361" y="167"/>
                  <a:pt x="357" y="363"/>
                </a:cubicBezTo>
                <a:cubicBezTo>
                  <a:pt x="353" y="557"/>
                  <a:pt x="195" y="712"/>
                  <a:pt x="0" y="712"/>
                </a:cubicBezTo>
                <a:close/>
              </a:path>
            </a:pathLst>
          </a:custGeom>
          <a:solidFill>
            <a:srgbClr val="0CA4D5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pic>
        <p:nvPicPr>
          <p:cNvPr id="60" nam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40" y="3212640"/>
            <a:ext cx="144360" cy="14436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Freeform 60"/>
          <p:cNvSpPr/>
          <p:nvPr/>
        </p:nvSpPr>
        <p:spPr>
          <a:xfrm>
            <a:off x="7200720" y="2877120"/>
            <a:ext cx="125640" cy="253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0" h="704">
                <a:moveTo>
                  <a:pt x="343" y="704"/>
                </a:moveTo>
                <a:cubicBezTo>
                  <a:pt x="151" y="700"/>
                  <a:pt x="-4" y="539"/>
                  <a:pt x="0" y="345"/>
                </a:cubicBezTo>
                <a:cubicBezTo>
                  <a:pt x="4" y="154"/>
                  <a:pt x="160" y="0"/>
                  <a:pt x="350" y="0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7323480" y="2877120"/>
            <a:ext cx="125640" cy="251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0" h="700">
                <a:moveTo>
                  <a:pt x="7" y="0"/>
                </a:moveTo>
                <a:cubicBezTo>
                  <a:pt x="200" y="4"/>
                  <a:pt x="354" y="164"/>
                  <a:pt x="350" y="357"/>
                </a:cubicBezTo>
                <a:cubicBezTo>
                  <a:pt x="346" y="547"/>
                  <a:pt x="191" y="700"/>
                  <a:pt x="0" y="700"/>
                </a:cubicBezTo>
                <a:close/>
              </a:path>
            </a:pathLst>
          </a:custGeom>
          <a:solidFill>
            <a:srgbClr val="0CA4D5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pic>
        <p:nvPicPr>
          <p:cNvPr id="63" nam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5000" y="2913840"/>
            <a:ext cx="161280" cy="16128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Freeform 63"/>
          <p:cNvSpPr/>
          <p:nvPr/>
        </p:nvSpPr>
        <p:spPr>
          <a:xfrm>
            <a:off x="7191720" y="1513080"/>
            <a:ext cx="120960" cy="244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37" h="679">
                <a:moveTo>
                  <a:pt x="330" y="679"/>
                </a:moveTo>
                <a:cubicBezTo>
                  <a:pt x="145" y="675"/>
                  <a:pt x="-4" y="520"/>
                  <a:pt x="0" y="333"/>
                </a:cubicBezTo>
                <a:cubicBezTo>
                  <a:pt x="3" y="148"/>
                  <a:pt x="154" y="0"/>
                  <a:pt x="337" y="0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7309080" y="1513080"/>
            <a:ext cx="121680" cy="24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39" h="674">
                <a:moveTo>
                  <a:pt x="6" y="0"/>
                </a:moveTo>
                <a:cubicBezTo>
                  <a:pt x="194" y="4"/>
                  <a:pt x="343" y="158"/>
                  <a:pt x="339" y="344"/>
                </a:cubicBezTo>
                <a:cubicBezTo>
                  <a:pt x="336" y="528"/>
                  <a:pt x="185" y="674"/>
                  <a:pt x="0" y="674"/>
                </a:cubicBezTo>
                <a:close/>
              </a:path>
            </a:pathLst>
          </a:custGeom>
          <a:solidFill>
            <a:srgbClr val="0CA4D5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pic>
        <p:nvPicPr>
          <p:cNvPr id="66" name="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6199" y="1555919"/>
            <a:ext cx="191520" cy="15372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Freeform 66"/>
          <p:cNvSpPr/>
          <p:nvPr/>
        </p:nvSpPr>
        <p:spPr>
          <a:xfrm>
            <a:off x="391680" y="1308960"/>
            <a:ext cx="129240" cy="2592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0" h="721">
                <a:moveTo>
                  <a:pt x="353" y="721"/>
                </a:moveTo>
                <a:cubicBezTo>
                  <a:pt x="154" y="717"/>
                  <a:pt x="-4" y="552"/>
                  <a:pt x="0" y="354"/>
                </a:cubicBezTo>
                <a:cubicBezTo>
                  <a:pt x="3" y="157"/>
                  <a:pt x="163" y="0"/>
                  <a:pt x="360" y="0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518039" y="1308960"/>
            <a:ext cx="129600" cy="2592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1" h="721">
                <a:moveTo>
                  <a:pt x="7" y="0"/>
                </a:moveTo>
                <a:cubicBezTo>
                  <a:pt x="207" y="4"/>
                  <a:pt x="365" y="168"/>
                  <a:pt x="361" y="368"/>
                </a:cubicBezTo>
                <a:cubicBezTo>
                  <a:pt x="357" y="564"/>
                  <a:pt x="197" y="721"/>
                  <a:pt x="0" y="721"/>
                </a:cubicBezTo>
                <a:close/>
              </a:path>
            </a:pathLst>
          </a:custGeom>
          <a:solidFill>
            <a:srgbClr val="0CA4D5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451799" y="1408680"/>
            <a:ext cx="24120" cy="244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8" h="69">
                <a:moveTo>
                  <a:pt x="0" y="35"/>
                </a:moveTo>
                <a:cubicBezTo>
                  <a:pt x="0" y="16"/>
                  <a:pt x="15" y="0"/>
                  <a:pt x="34" y="0"/>
                </a:cubicBezTo>
                <a:cubicBezTo>
                  <a:pt x="53" y="0"/>
                  <a:pt x="68" y="16"/>
                  <a:pt x="68" y="35"/>
                </a:cubicBezTo>
                <a:cubicBezTo>
                  <a:pt x="68" y="54"/>
                  <a:pt x="53" y="69"/>
                  <a:pt x="34" y="69"/>
                </a:cubicBezTo>
                <a:cubicBezTo>
                  <a:pt x="15" y="69"/>
                  <a:pt x="0" y="54"/>
                  <a:pt x="0" y="35"/>
                </a:cubicBezTo>
                <a:close/>
              </a:path>
            </a:pathLst>
          </a:custGeom>
          <a:noFill/>
          <a:ln w="25560">
            <a:solidFill>
              <a:srgbClr val="FFFFFF"/>
            </a:solidFill>
            <a:prstDash val="solid"/>
            <a:round/>
          </a:ln>
        </p:spPr>
        <p:txBody>
          <a:bodyPr vert="horz" wrap="none" lIns="12600" tIns="12600" rIns="12600" bIns="1260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506519" y="1429919"/>
            <a:ext cx="24480" cy="230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" h="65">
                <a:moveTo>
                  <a:pt x="0" y="33"/>
                </a:moveTo>
                <a:cubicBezTo>
                  <a:pt x="0" y="15"/>
                  <a:pt x="15" y="0"/>
                  <a:pt x="35" y="0"/>
                </a:cubicBezTo>
                <a:cubicBezTo>
                  <a:pt x="54" y="0"/>
                  <a:pt x="69" y="15"/>
                  <a:pt x="69" y="33"/>
                </a:cubicBezTo>
                <a:cubicBezTo>
                  <a:pt x="69" y="51"/>
                  <a:pt x="54" y="65"/>
                  <a:pt x="35" y="65"/>
                </a:cubicBezTo>
                <a:cubicBezTo>
                  <a:pt x="15" y="65"/>
                  <a:pt x="0" y="51"/>
                  <a:pt x="0" y="33"/>
                </a:cubicBez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506519" y="1429919"/>
            <a:ext cx="24480" cy="230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" h="65">
                <a:moveTo>
                  <a:pt x="0" y="33"/>
                </a:moveTo>
                <a:cubicBezTo>
                  <a:pt x="0" y="15"/>
                  <a:pt x="15" y="0"/>
                  <a:pt x="35" y="0"/>
                </a:cubicBezTo>
                <a:cubicBezTo>
                  <a:pt x="54" y="0"/>
                  <a:pt x="69" y="15"/>
                  <a:pt x="69" y="33"/>
                </a:cubicBezTo>
                <a:cubicBezTo>
                  <a:pt x="69" y="51"/>
                  <a:pt x="54" y="65"/>
                  <a:pt x="35" y="65"/>
                </a:cubicBezTo>
                <a:cubicBezTo>
                  <a:pt x="15" y="65"/>
                  <a:pt x="0" y="51"/>
                  <a:pt x="0" y="33"/>
                </a:cubicBezTo>
                <a:close/>
              </a:path>
            </a:pathLst>
          </a:custGeom>
          <a:noFill/>
          <a:ln w="25560">
            <a:solidFill>
              <a:srgbClr val="FFFFFF"/>
            </a:solidFill>
            <a:prstDash val="solid"/>
            <a:round/>
          </a:ln>
        </p:spPr>
        <p:txBody>
          <a:bodyPr vert="horz" wrap="none" lIns="12600" tIns="12600" rIns="12600" bIns="1260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543240" y="1483559"/>
            <a:ext cx="24120" cy="241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8" h="68">
                <a:moveTo>
                  <a:pt x="0" y="34"/>
                </a:moveTo>
                <a:cubicBezTo>
                  <a:pt x="0" y="15"/>
                  <a:pt x="15" y="0"/>
                  <a:pt x="34" y="0"/>
                </a:cubicBezTo>
                <a:cubicBezTo>
                  <a:pt x="52" y="0"/>
                  <a:pt x="68" y="15"/>
                  <a:pt x="68" y="34"/>
                </a:cubicBezTo>
                <a:cubicBezTo>
                  <a:pt x="68" y="52"/>
                  <a:pt x="52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lose/>
              </a:path>
            </a:pathLst>
          </a:custGeom>
          <a:noFill/>
          <a:ln w="25560">
            <a:solidFill>
              <a:srgbClr val="FFFFFF"/>
            </a:solidFill>
            <a:prstDash val="solid"/>
            <a:round/>
          </a:ln>
        </p:spPr>
        <p:txBody>
          <a:bodyPr vert="horz" wrap="none" lIns="12600" tIns="12600" rIns="12600" bIns="1260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473040" y="1477439"/>
            <a:ext cx="24480" cy="241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" h="68">
                <a:moveTo>
                  <a:pt x="0" y="35"/>
                </a:move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9" y="15"/>
                  <a:pt x="69" y="35"/>
                </a:cubicBezTo>
                <a:cubicBezTo>
                  <a:pt x="69" y="53"/>
                  <a:pt x="53" y="68"/>
                  <a:pt x="34" y="68"/>
                </a:cubicBezTo>
                <a:cubicBezTo>
                  <a:pt x="15" y="68"/>
                  <a:pt x="0" y="53"/>
                  <a:pt x="0" y="35"/>
                </a:cubicBezTo>
                <a:close/>
              </a:path>
            </a:pathLst>
          </a:custGeom>
          <a:noFill/>
          <a:ln w="25560">
            <a:solidFill>
              <a:srgbClr val="FFFFFF"/>
            </a:solidFill>
            <a:prstDash val="solid"/>
            <a:round/>
          </a:ln>
        </p:spPr>
        <p:txBody>
          <a:bodyPr vert="horz" wrap="none" lIns="12600" tIns="12600" rIns="12600" bIns="1260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492840" y="1346400"/>
            <a:ext cx="24480" cy="241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" h="68">
                <a:moveTo>
                  <a:pt x="0" y="34"/>
                </a:moveTo>
                <a:cubicBezTo>
                  <a:pt x="0" y="15"/>
                  <a:pt x="16" y="0"/>
                  <a:pt x="35" y="0"/>
                </a:cubicBezTo>
                <a:cubicBezTo>
                  <a:pt x="54" y="0"/>
                  <a:pt x="69" y="15"/>
                  <a:pt x="69" y="34"/>
                </a:cubicBezTo>
                <a:cubicBezTo>
                  <a:pt x="69" y="53"/>
                  <a:pt x="54" y="68"/>
                  <a:pt x="35" y="68"/>
                </a:cubicBezTo>
                <a:cubicBezTo>
                  <a:pt x="16" y="68"/>
                  <a:pt x="0" y="53"/>
                  <a:pt x="0" y="34"/>
                </a:cubicBezTo>
                <a:close/>
              </a:path>
            </a:pathLst>
          </a:custGeom>
          <a:noFill/>
          <a:ln w="25560">
            <a:solidFill>
              <a:srgbClr val="FFFFFF"/>
            </a:solidFill>
            <a:prstDash val="solid"/>
            <a:round/>
          </a:ln>
        </p:spPr>
        <p:txBody>
          <a:bodyPr vert="horz" wrap="none" lIns="12600" tIns="12600" rIns="12600" bIns="1260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5" name="Freeform 74"/>
          <p:cNvSpPr/>
          <p:nvPr/>
        </p:nvSpPr>
        <p:spPr>
          <a:xfrm>
            <a:off x="553680" y="1361520"/>
            <a:ext cx="24480" cy="244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" h="69">
                <a:moveTo>
                  <a:pt x="0" y="35"/>
                </a:moveTo>
                <a:cubicBezTo>
                  <a:pt x="0" y="16"/>
                  <a:pt x="15" y="0"/>
                  <a:pt x="34" y="0"/>
                </a:cubicBezTo>
                <a:cubicBezTo>
                  <a:pt x="54" y="0"/>
                  <a:pt x="69" y="16"/>
                  <a:pt x="69" y="35"/>
                </a:cubicBezTo>
                <a:cubicBezTo>
                  <a:pt x="69" y="54"/>
                  <a:pt x="54" y="69"/>
                  <a:pt x="34" y="69"/>
                </a:cubicBezTo>
                <a:cubicBezTo>
                  <a:pt x="15" y="69"/>
                  <a:pt x="0" y="54"/>
                  <a:pt x="0" y="35"/>
                </a:cubicBezTo>
                <a:close/>
              </a:path>
            </a:pathLst>
          </a:custGeom>
          <a:noFill/>
          <a:ln w="25560">
            <a:solidFill>
              <a:srgbClr val="FFFFFF"/>
            </a:solidFill>
            <a:prstDash val="solid"/>
            <a:round/>
          </a:ln>
        </p:spPr>
        <p:txBody>
          <a:bodyPr vert="horz" wrap="none" lIns="12600" tIns="12600" rIns="12600" bIns="1260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6" name="Freeform 75"/>
          <p:cNvSpPr/>
          <p:nvPr/>
        </p:nvSpPr>
        <p:spPr>
          <a:xfrm>
            <a:off x="567360" y="1414800"/>
            <a:ext cx="24480" cy="244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" h="69">
                <a:moveTo>
                  <a:pt x="0" y="34"/>
                </a:moveTo>
                <a:cubicBezTo>
                  <a:pt x="0" y="15"/>
                  <a:pt x="16" y="0"/>
                  <a:pt x="34" y="0"/>
                </a:cubicBezTo>
                <a:cubicBezTo>
                  <a:pt x="53" y="0"/>
                  <a:pt x="69" y="15"/>
                  <a:pt x="69" y="34"/>
                </a:cubicBezTo>
                <a:cubicBezTo>
                  <a:pt x="69" y="53"/>
                  <a:pt x="53" y="69"/>
                  <a:pt x="34" y="69"/>
                </a:cubicBezTo>
                <a:cubicBezTo>
                  <a:pt x="16" y="69"/>
                  <a:pt x="0" y="53"/>
                  <a:pt x="0" y="34"/>
                </a:cubicBezTo>
                <a:close/>
              </a:path>
            </a:pathLst>
          </a:custGeom>
          <a:noFill/>
          <a:ln w="25560">
            <a:solidFill>
              <a:srgbClr val="FFFFFF"/>
            </a:solidFill>
            <a:prstDash val="solid"/>
            <a:round/>
          </a:ln>
        </p:spPr>
        <p:txBody>
          <a:bodyPr vert="horz" wrap="none" lIns="12600" tIns="12600" rIns="12600" bIns="1260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7" name="Straight Connector 76"/>
          <p:cNvSpPr/>
          <p:nvPr/>
        </p:nvSpPr>
        <p:spPr>
          <a:xfrm flipH="1" flipV="1">
            <a:off x="504359" y="1369800"/>
            <a:ext cx="13680" cy="59040"/>
          </a:xfrm>
          <a:prstGeom prst="line">
            <a:avLst/>
          </a:prstGeom>
          <a:noFill/>
          <a:ln w="9000">
            <a:solidFill>
              <a:srgbClr val="FFFFFF"/>
            </a:solidFill>
            <a:prstDash val="solid"/>
            <a:round/>
          </a:ln>
        </p:spPr>
        <p:txBody>
          <a:bodyPr vert="horz" wrap="none" lIns="4320" tIns="4320" rIns="4320" bIns="432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8" name="Straight Connector 77"/>
          <p:cNvSpPr/>
          <p:nvPr/>
        </p:nvSpPr>
        <p:spPr>
          <a:xfrm flipV="1">
            <a:off x="519479" y="1382039"/>
            <a:ext cx="37801" cy="56881"/>
          </a:xfrm>
          <a:prstGeom prst="line">
            <a:avLst/>
          </a:prstGeom>
          <a:noFill/>
          <a:ln w="9000">
            <a:solidFill>
              <a:srgbClr val="FFFFFF"/>
            </a:solidFill>
            <a:prstDash val="solid"/>
            <a:round/>
          </a:ln>
        </p:spPr>
        <p:txBody>
          <a:bodyPr vert="horz" wrap="none" lIns="4320" tIns="4320" rIns="4320" bIns="432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9" name="Straight Connector 78"/>
          <p:cNvSpPr/>
          <p:nvPr/>
        </p:nvSpPr>
        <p:spPr>
          <a:xfrm flipV="1">
            <a:off x="530280" y="1426320"/>
            <a:ext cx="36720" cy="14040"/>
          </a:xfrm>
          <a:prstGeom prst="line">
            <a:avLst/>
          </a:prstGeom>
          <a:noFill/>
          <a:ln w="9000">
            <a:solidFill>
              <a:srgbClr val="FFFFFF"/>
            </a:solidFill>
            <a:prstDash val="solid"/>
            <a:round/>
          </a:ln>
        </p:spPr>
        <p:txBody>
          <a:bodyPr vert="horz" wrap="none" lIns="4320" tIns="4320" rIns="4320" bIns="432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0" name="Straight Connector 79"/>
          <p:cNvSpPr/>
          <p:nvPr/>
        </p:nvSpPr>
        <p:spPr>
          <a:xfrm>
            <a:off x="527040" y="1448999"/>
            <a:ext cx="19440" cy="37080"/>
          </a:xfrm>
          <a:prstGeom prst="line">
            <a:avLst/>
          </a:prstGeom>
          <a:noFill/>
          <a:ln w="9000">
            <a:solidFill>
              <a:srgbClr val="FFFFFF"/>
            </a:solidFill>
            <a:prstDash val="solid"/>
            <a:round/>
          </a:ln>
        </p:spPr>
        <p:txBody>
          <a:bodyPr vert="horz" wrap="none" lIns="4320" tIns="4320" rIns="4320" bIns="432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1" name="Straight Connector 80"/>
          <p:cNvSpPr/>
          <p:nvPr/>
        </p:nvSpPr>
        <p:spPr>
          <a:xfrm flipH="1" flipV="1">
            <a:off x="475200" y="1420200"/>
            <a:ext cx="31679" cy="21600"/>
          </a:xfrm>
          <a:prstGeom prst="line">
            <a:avLst/>
          </a:prstGeom>
          <a:noFill/>
          <a:ln w="9000">
            <a:solidFill>
              <a:srgbClr val="FFFFFF"/>
            </a:solidFill>
            <a:prstDash val="solid"/>
            <a:round/>
          </a:ln>
        </p:spPr>
        <p:txBody>
          <a:bodyPr vert="horz" wrap="none" lIns="4320" tIns="4320" rIns="4320" bIns="432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2" name="Straight Connector 81"/>
          <p:cNvSpPr/>
          <p:nvPr/>
        </p:nvSpPr>
        <p:spPr>
          <a:xfrm flipH="1">
            <a:off x="493560" y="1448999"/>
            <a:ext cx="16920" cy="31680"/>
          </a:xfrm>
          <a:prstGeom prst="line">
            <a:avLst/>
          </a:prstGeom>
          <a:noFill/>
          <a:ln w="9000">
            <a:solidFill>
              <a:srgbClr val="FFFFFF"/>
            </a:solidFill>
            <a:prstDash val="solid"/>
            <a:round/>
          </a:ln>
        </p:spPr>
        <p:txBody>
          <a:bodyPr vert="horz" wrap="none" lIns="4320" tIns="4320" rIns="4320" bIns="432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08600" y="45000"/>
            <a:ext cx="4475160" cy="51227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3600">
                <a:solidFill>
                  <a:srgbClr val="38C6F4"/>
                </a:solidFill>
                <a:latin typeface="Arial"/>
                <a:ea typeface="DejaVu Sans" pitchFamily="2"/>
                <a:cs typeface="Arial"/>
              </a:rPr>
              <a:t>Digital Transformation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-360"/>
            <a:ext cx="9144000" cy="514367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5401" h="14289">
                <a:moveTo>
                  <a:pt x="0" y="14289"/>
                </a:moveTo>
                <a:lnTo>
                  <a:pt x="25401" y="14289"/>
                </a:lnTo>
                <a:lnTo>
                  <a:pt x="254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28840" y="4782240"/>
            <a:ext cx="7596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D9D9D9"/>
                </a:solidFill>
                <a:latin typeface="Arial"/>
                <a:ea typeface="DejaVu Sans" pitchFamily="2"/>
                <a:cs typeface="Arial"/>
              </a:rPr>
              <a:t>7</a:t>
            </a:r>
          </a:p>
        </p:txBody>
      </p:sp>
      <p:sp>
        <p:nvSpPr>
          <p:cNvPr id="4" name="Freeform 3"/>
          <p:cNvSpPr/>
          <p:nvPr/>
        </p:nvSpPr>
        <p:spPr>
          <a:xfrm>
            <a:off x="604800" y="4835520"/>
            <a:ext cx="13680" cy="59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" h="166">
                <a:moveTo>
                  <a:pt x="0" y="166"/>
                </a:moveTo>
                <a:lnTo>
                  <a:pt x="39" y="166"/>
                </a:lnTo>
                <a:lnTo>
                  <a:pt x="39" y="0"/>
                </a:lnTo>
                <a:lnTo>
                  <a:pt x="0" y="0"/>
                </a:ln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94800" y="4834080"/>
            <a:ext cx="4428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4" h="174">
                <a:moveTo>
                  <a:pt x="124" y="50"/>
                </a:moveTo>
                <a:cubicBezTo>
                  <a:pt x="121" y="50"/>
                  <a:pt x="109" y="40"/>
                  <a:pt x="90" y="40"/>
                </a:cubicBezTo>
                <a:cubicBezTo>
                  <a:pt x="62" y="40"/>
                  <a:pt x="43" y="60"/>
                  <a:pt x="43" y="85"/>
                </a:cubicBezTo>
                <a:cubicBezTo>
                  <a:pt x="43" y="110"/>
                  <a:pt x="60" y="130"/>
                  <a:pt x="90" y="130"/>
                </a:cubicBezTo>
                <a:cubicBezTo>
                  <a:pt x="109" y="130"/>
                  <a:pt x="121" y="123"/>
                  <a:pt x="124" y="123"/>
                </a:cubicBezTo>
                <a:cubicBezTo>
                  <a:pt x="124" y="169"/>
                  <a:pt x="124" y="169"/>
                  <a:pt x="124" y="169"/>
                </a:cubicBezTo>
                <a:cubicBezTo>
                  <a:pt x="119" y="169"/>
                  <a:pt x="104" y="174"/>
                  <a:pt x="85" y="174"/>
                </a:cubicBezTo>
                <a:cubicBezTo>
                  <a:pt x="38" y="174"/>
                  <a:pt x="0" y="140"/>
                  <a:pt x="0" y="85"/>
                </a:cubicBezTo>
                <a:cubicBezTo>
                  <a:pt x="0" y="35"/>
                  <a:pt x="36" y="0"/>
                  <a:pt x="85" y="0"/>
                </a:cubicBezTo>
                <a:cubicBezTo>
                  <a:pt x="104" y="0"/>
                  <a:pt x="119" y="5"/>
                  <a:pt x="124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37840" y="4834080"/>
            <a:ext cx="4572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8" h="174">
                <a:moveTo>
                  <a:pt x="128" y="50"/>
                </a:moveTo>
                <a:cubicBezTo>
                  <a:pt x="125" y="50"/>
                  <a:pt x="113" y="40"/>
                  <a:pt x="90" y="40"/>
                </a:cubicBezTo>
                <a:cubicBezTo>
                  <a:pt x="62" y="40"/>
                  <a:pt x="45" y="60"/>
                  <a:pt x="45" y="85"/>
                </a:cubicBezTo>
                <a:cubicBezTo>
                  <a:pt x="45" y="110"/>
                  <a:pt x="62" y="130"/>
                  <a:pt x="90" y="130"/>
                </a:cubicBezTo>
                <a:cubicBezTo>
                  <a:pt x="110" y="130"/>
                  <a:pt x="125" y="123"/>
                  <a:pt x="128" y="123"/>
                </a:cubicBezTo>
                <a:cubicBezTo>
                  <a:pt x="128" y="169"/>
                  <a:pt x="128" y="169"/>
                  <a:pt x="128" y="169"/>
                </a:cubicBezTo>
                <a:cubicBezTo>
                  <a:pt x="123" y="169"/>
                  <a:pt x="108" y="174"/>
                  <a:pt x="87" y="174"/>
                </a:cubicBezTo>
                <a:cubicBezTo>
                  <a:pt x="40" y="174"/>
                  <a:pt x="0" y="140"/>
                  <a:pt x="0" y="85"/>
                </a:cubicBezTo>
                <a:cubicBezTo>
                  <a:pt x="0" y="35"/>
                  <a:pt x="37" y="0"/>
                  <a:pt x="87" y="0"/>
                </a:cubicBezTo>
                <a:cubicBezTo>
                  <a:pt x="108" y="0"/>
                  <a:pt x="123" y="5"/>
                  <a:pt x="128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55639" y="4834080"/>
            <a:ext cx="6120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1" h="174">
                <a:moveTo>
                  <a:pt x="171" y="85"/>
                </a:moveTo>
                <a:cubicBezTo>
                  <a:pt x="171" y="133"/>
                  <a:pt x="137" y="174"/>
                  <a:pt x="86" y="174"/>
                </a:cubicBezTo>
                <a:cubicBezTo>
                  <a:pt x="35" y="174"/>
                  <a:pt x="0" y="133"/>
                  <a:pt x="0" y="85"/>
                </a:cubicBezTo>
                <a:cubicBezTo>
                  <a:pt x="0" y="37"/>
                  <a:pt x="35" y="0"/>
                  <a:pt x="86" y="0"/>
                </a:cubicBezTo>
                <a:cubicBezTo>
                  <a:pt x="137" y="0"/>
                  <a:pt x="171" y="37"/>
                  <a:pt x="171" y="85"/>
                </a:cubicBezTo>
                <a:close/>
                <a:moveTo>
                  <a:pt x="86" y="42"/>
                </a:moveTo>
                <a:cubicBezTo>
                  <a:pt x="62" y="42"/>
                  <a:pt x="45" y="63"/>
                  <a:pt x="45" y="85"/>
                </a:cubicBezTo>
                <a:cubicBezTo>
                  <a:pt x="45" y="110"/>
                  <a:pt x="62" y="130"/>
                  <a:pt x="86" y="130"/>
                </a:cubicBezTo>
                <a:cubicBezTo>
                  <a:pt x="110" y="130"/>
                  <a:pt x="127" y="110"/>
                  <a:pt x="127" y="85"/>
                </a:cubicBezTo>
                <a:cubicBezTo>
                  <a:pt x="127" y="63"/>
                  <a:pt x="110" y="42"/>
                  <a:pt x="86" y="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38280" y="4834080"/>
            <a:ext cx="4140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6" h="174">
                <a:moveTo>
                  <a:pt x="105" y="40"/>
                </a:moveTo>
                <a:cubicBezTo>
                  <a:pt x="102" y="40"/>
                  <a:pt x="85" y="35"/>
                  <a:pt x="72" y="35"/>
                </a:cubicBezTo>
                <a:cubicBezTo>
                  <a:pt x="55" y="35"/>
                  <a:pt x="45" y="40"/>
                  <a:pt x="45" y="50"/>
                </a:cubicBezTo>
                <a:cubicBezTo>
                  <a:pt x="45" y="60"/>
                  <a:pt x="57" y="63"/>
                  <a:pt x="65" y="65"/>
                </a:cubicBezTo>
                <a:cubicBezTo>
                  <a:pt x="75" y="68"/>
                  <a:pt x="75" y="68"/>
                  <a:pt x="75" y="68"/>
                </a:cubicBezTo>
                <a:cubicBezTo>
                  <a:pt x="102" y="78"/>
                  <a:pt x="116" y="95"/>
                  <a:pt x="116" y="118"/>
                </a:cubicBezTo>
                <a:cubicBezTo>
                  <a:pt x="116" y="159"/>
                  <a:pt x="80" y="174"/>
                  <a:pt x="47" y="174"/>
                </a:cubicBezTo>
                <a:cubicBezTo>
                  <a:pt x="25" y="174"/>
                  <a:pt x="3" y="169"/>
                  <a:pt x="3" y="169"/>
                </a:cubicBezTo>
                <a:cubicBezTo>
                  <a:pt x="3" y="130"/>
                  <a:pt x="3" y="130"/>
                  <a:pt x="3" y="130"/>
                </a:cubicBezTo>
                <a:cubicBezTo>
                  <a:pt x="5" y="130"/>
                  <a:pt x="23" y="135"/>
                  <a:pt x="40" y="135"/>
                </a:cubicBezTo>
                <a:cubicBezTo>
                  <a:pt x="62" y="135"/>
                  <a:pt x="72" y="130"/>
                  <a:pt x="72" y="120"/>
                </a:cubicBezTo>
                <a:cubicBezTo>
                  <a:pt x="72" y="113"/>
                  <a:pt x="62" y="108"/>
                  <a:pt x="52" y="103"/>
                </a:cubicBezTo>
                <a:cubicBezTo>
                  <a:pt x="50" y="103"/>
                  <a:pt x="47" y="103"/>
                  <a:pt x="45" y="100"/>
                </a:cubicBezTo>
                <a:cubicBezTo>
                  <a:pt x="20" y="93"/>
                  <a:pt x="0" y="80"/>
                  <a:pt x="0" y="52"/>
                </a:cubicBezTo>
                <a:cubicBezTo>
                  <a:pt x="0" y="20"/>
                  <a:pt x="25" y="0"/>
                  <a:pt x="62" y="0"/>
                </a:cubicBezTo>
                <a:cubicBezTo>
                  <a:pt x="85" y="0"/>
                  <a:pt x="102" y="5"/>
                  <a:pt x="105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07239" y="4763880"/>
            <a:ext cx="1548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86">
                <a:moveTo>
                  <a:pt x="44" y="20"/>
                </a:moveTo>
                <a:cubicBezTo>
                  <a:pt x="44" y="7"/>
                  <a:pt x="33" y="0"/>
                  <a:pt x="20" y="0"/>
                </a:cubicBezTo>
                <a:cubicBezTo>
                  <a:pt x="10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0" y="86"/>
                  <a:pt x="20" y="86"/>
                </a:cubicBezTo>
                <a:cubicBezTo>
                  <a:pt x="33" y="86"/>
                  <a:pt x="44" y="75"/>
                  <a:pt x="44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4864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3" y="0"/>
                  <a:pt x="20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0" y="141"/>
                </a:cubicBezTo>
                <a:cubicBezTo>
                  <a:pt x="33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89680" y="4714920"/>
            <a:ext cx="15120" cy="94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264">
                <a:moveTo>
                  <a:pt x="43" y="20"/>
                </a:moveTo>
                <a:cubicBezTo>
                  <a:pt x="43" y="10"/>
                  <a:pt x="33" y="0"/>
                  <a:pt x="20" y="0"/>
                </a:cubicBezTo>
                <a:cubicBezTo>
                  <a:pt x="10" y="0"/>
                  <a:pt x="0" y="10"/>
                  <a:pt x="0" y="20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54"/>
                  <a:pt x="10" y="264"/>
                  <a:pt x="20" y="264"/>
                </a:cubicBezTo>
                <a:cubicBezTo>
                  <a:pt x="33" y="264"/>
                  <a:pt x="43" y="254"/>
                  <a:pt x="43" y="2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2928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2" y="0"/>
                  <a:pt x="20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0" y="141"/>
                </a:cubicBezTo>
                <a:cubicBezTo>
                  <a:pt x="32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70320" y="4763880"/>
            <a:ext cx="1548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86">
                <a:moveTo>
                  <a:pt x="44" y="20"/>
                </a:moveTo>
                <a:cubicBezTo>
                  <a:pt x="44" y="7"/>
                  <a:pt x="34" y="0"/>
                  <a:pt x="21" y="0"/>
                </a:cubicBezTo>
                <a:cubicBezTo>
                  <a:pt x="11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1" y="86"/>
                  <a:pt x="21" y="86"/>
                </a:cubicBezTo>
                <a:cubicBezTo>
                  <a:pt x="34" y="86"/>
                  <a:pt x="44" y="75"/>
                  <a:pt x="44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11360" y="4744080"/>
            <a:ext cx="1548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141">
                <a:moveTo>
                  <a:pt x="44" y="19"/>
                </a:moveTo>
                <a:cubicBezTo>
                  <a:pt x="44" y="7"/>
                  <a:pt x="34" y="0"/>
                  <a:pt x="24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4" y="141"/>
                </a:cubicBezTo>
                <a:cubicBezTo>
                  <a:pt x="34" y="141"/>
                  <a:pt x="44" y="131"/>
                  <a:pt x="44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51320" y="4714920"/>
            <a:ext cx="15120" cy="94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264">
                <a:moveTo>
                  <a:pt x="43" y="20"/>
                </a:moveTo>
                <a:cubicBezTo>
                  <a:pt x="43" y="10"/>
                  <a:pt x="32" y="0"/>
                  <a:pt x="22" y="0"/>
                </a:cubicBezTo>
                <a:cubicBezTo>
                  <a:pt x="9" y="0"/>
                  <a:pt x="0" y="10"/>
                  <a:pt x="0" y="20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54"/>
                  <a:pt x="9" y="264"/>
                  <a:pt x="22" y="264"/>
                </a:cubicBezTo>
                <a:cubicBezTo>
                  <a:pt x="32" y="264"/>
                  <a:pt x="43" y="254"/>
                  <a:pt x="43" y="2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9236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3" y="0"/>
                  <a:pt x="23" y="0"/>
                </a:cubicBezTo>
                <a:cubicBezTo>
                  <a:pt x="11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1" y="141"/>
                  <a:pt x="23" y="141"/>
                </a:cubicBezTo>
                <a:cubicBezTo>
                  <a:pt x="33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833399" y="4763880"/>
            <a:ext cx="1512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86">
                <a:moveTo>
                  <a:pt x="43" y="20"/>
                </a:moveTo>
                <a:cubicBezTo>
                  <a:pt x="43" y="7"/>
                  <a:pt x="34" y="0"/>
                  <a:pt x="24" y="0"/>
                </a:cubicBezTo>
                <a:cubicBezTo>
                  <a:pt x="10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0" y="86"/>
                  <a:pt x="24" y="86"/>
                </a:cubicBezTo>
                <a:cubicBezTo>
                  <a:pt x="34" y="86"/>
                  <a:pt x="43" y="75"/>
                  <a:pt x="43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29919" y="4781160"/>
            <a:ext cx="241308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D9D9D9"/>
                </a:solidFill>
                <a:latin typeface="Arial"/>
                <a:ea typeface="DejaVu Sans" pitchFamily="2"/>
                <a:cs typeface="Arial"/>
              </a:rPr>
              <a:t>© 2017 Cisco and/or its affiliates. All rights reserved. Cisco Confidential</a:t>
            </a:r>
          </a:p>
        </p:txBody>
      </p:sp>
      <p:pic>
        <p:nvPicPr>
          <p:cNvPr id="19" nam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60" y="3243959"/>
            <a:ext cx="909359" cy="90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800" y="870839"/>
            <a:ext cx="1866599" cy="186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640" y="655920"/>
            <a:ext cx="2311560" cy="2082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1640" y="3243959"/>
            <a:ext cx="909359" cy="90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3840" y="3243959"/>
            <a:ext cx="909359" cy="90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7480" y="3243959"/>
            <a:ext cx="907919" cy="90864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Freeform 24"/>
          <p:cNvSpPr/>
          <p:nvPr/>
        </p:nvSpPr>
        <p:spPr>
          <a:xfrm>
            <a:off x="423720" y="1971000"/>
            <a:ext cx="1310400" cy="12059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41" h="3351">
                <a:moveTo>
                  <a:pt x="149" y="3255"/>
                </a:moveTo>
                <a:lnTo>
                  <a:pt x="141" y="3212"/>
                </a:lnTo>
                <a:lnTo>
                  <a:pt x="139" y="3190"/>
                </a:lnTo>
                <a:lnTo>
                  <a:pt x="200" y="3185"/>
                </a:lnTo>
                <a:lnTo>
                  <a:pt x="201" y="3199"/>
                </a:lnTo>
                <a:lnTo>
                  <a:pt x="210" y="3242"/>
                </a:lnTo>
                <a:close/>
                <a:moveTo>
                  <a:pt x="135" y="3127"/>
                </a:moveTo>
                <a:lnTo>
                  <a:pt x="135" y="3099"/>
                </a:lnTo>
                <a:lnTo>
                  <a:pt x="136" y="3063"/>
                </a:lnTo>
                <a:lnTo>
                  <a:pt x="197" y="3065"/>
                </a:lnTo>
                <a:lnTo>
                  <a:pt x="196" y="3098"/>
                </a:lnTo>
                <a:lnTo>
                  <a:pt x="197" y="3125"/>
                </a:lnTo>
                <a:close/>
                <a:moveTo>
                  <a:pt x="140" y="3000"/>
                </a:moveTo>
                <a:lnTo>
                  <a:pt x="142" y="2982"/>
                </a:lnTo>
                <a:lnTo>
                  <a:pt x="147" y="2937"/>
                </a:lnTo>
                <a:lnTo>
                  <a:pt x="209" y="2945"/>
                </a:lnTo>
                <a:lnTo>
                  <a:pt x="203" y="2987"/>
                </a:lnTo>
                <a:lnTo>
                  <a:pt x="202" y="3005"/>
                </a:lnTo>
                <a:close/>
                <a:moveTo>
                  <a:pt x="157" y="2874"/>
                </a:moveTo>
                <a:lnTo>
                  <a:pt x="160" y="2859"/>
                </a:lnTo>
                <a:lnTo>
                  <a:pt x="170" y="2812"/>
                </a:lnTo>
                <a:lnTo>
                  <a:pt x="230" y="2825"/>
                </a:lnTo>
                <a:lnTo>
                  <a:pt x="221" y="2869"/>
                </a:lnTo>
                <a:lnTo>
                  <a:pt x="218" y="2885"/>
                </a:lnTo>
                <a:close/>
                <a:moveTo>
                  <a:pt x="184" y="2751"/>
                </a:moveTo>
                <a:lnTo>
                  <a:pt x="189" y="2732"/>
                </a:lnTo>
                <a:lnTo>
                  <a:pt x="201" y="2691"/>
                </a:lnTo>
                <a:lnTo>
                  <a:pt x="261" y="2708"/>
                </a:lnTo>
                <a:lnTo>
                  <a:pt x="249" y="2747"/>
                </a:lnTo>
                <a:lnTo>
                  <a:pt x="244" y="2766"/>
                </a:lnTo>
                <a:close/>
                <a:moveTo>
                  <a:pt x="220" y="2631"/>
                </a:moveTo>
                <a:lnTo>
                  <a:pt x="229" y="2602"/>
                </a:lnTo>
                <a:lnTo>
                  <a:pt x="240" y="2571"/>
                </a:lnTo>
                <a:lnTo>
                  <a:pt x="298" y="2592"/>
                </a:lnTo>
                <a:lnTo>
                  <a:pt x="288" y="2621"/>
                </a:lnTo>
                <a:lnTo>
                  <a:pt x="279" y="2650"/>
                </a:lnTo>
                <a:close/>
                <a:moveTo>
                  <a:pt x="262" y="2513"/>
                </a:moveTo>
                <a:lnTo>
                  <a:pt x="278" y="2470"/>
                </a:lnTo>
                <a:lnTo>
                  <a:pt x="285" y="2455"/>
                </a:lnTo>
                <a:lnTo>
                  <a:pt x="342" y="2479"/>
                </a:lnTo>
                <a:lnTo>
                  <a:pt x="336" y="2493"/>
                </a:lnTo>
                <a:lnTo>
                  <a:pt x="319" y="2535"/>
                </a:lnTo>
                <a:close/>
                <a:moveTo>
                  <a:pt x="310" y="2397"/>
                </a:moveTo>
                <a:lnTo>
                  <a:pt x="335" y="2341"/>
                </a:lnTo>
                <a:lnTo>
                  <a:pt x="392" y="2366"/>
                </a:lnTo>
                <a:lnTo>
                  <a:pt x="366" y="2423"/>
                </a:lnTo>
                <a:close/>
                <a:moveTo>
                  <a:pt x="363" y="2285"/>
                </a:moveTo>
                <a:lnTo>
                  <a:pt x="369" y="2272"/>
                </a:lnTo>
                <a:lnTo>
                  <a:pt x="391" y="2229"/>
                </a:lnTo>
                <a:lnTo>
                  <a:pt x="446" y="2258"/>
                </a:lnTo>
                <a:lnTo>
                  <a:pt x="424" y="2299"/>
                </a:lnTo>
                <a:lnTo>
                  <a:pt x="418" y="2312"/>
                </a:lnTo>
                <a:close/>
                <a:moveTo>
                  <a:pt x="421" y="2174"/>
                </a:moveTo>
                <a:lnTo>
                  <a:pt x="440" y="2140"/>
                </a:lnTo>
                <a:lnTo>
                  <a:pt x="452" y="2120"/>
                </a:lnTo>
                <a:lnTo>
                  <a:pt x="505" y="2151"/>
                </a:lnTo>
                <a:lnTo>
                  <a:pt x="494" y="2170"/>
                </a:lnTo>
                <a:lnTo>
                  <a:pt x="475" y="2204"/>
                </a:lnTo>
                <a:close/>
                <a:moveTo>
                  <a:pt x="483" y="2066"/>
                </a:moveTo>
                <a:lnTo>
                  <a:pt x="516" y="2013"/>
                </a:lnTo>
                <a:lnTo>
                  <a:pt x="568" y="2045"/>
                </a:lnTo>
                <a:lnTo>
                  <a:pt x="536" y="2098"/>
                </a:lnTo>
                <a:close/>
                <a:moveTo>
                  <a:pt x="550" y="1961"/>
                </a:moveTo>
                <a:lnTo>
                  <a:pt x="560" y="1946"/>
                </a:lnTo>
                <a:lnTo>
                  <a:pt x="585" y="1909"/>
                </a:lnTo>
                <a:lnTo>
                  <a:pt x="636" y="1944"/>
                </a:lnTo>
                <a:lnTo>
                  <a:pt x="611" y="1979"/>
                </a:lnTo>
                <a:lnTo>
                  <a:pt x="601" y="1995"/>
                </a:lnTo>
                <a:close/>
                <a:moveTo>
                  <a:pt x="621" y="1858"/>
                </a:moveTo>
                <a:lnTo>
                  <a:pt x="659" y="1808"/>
                </a:lnTo>
                <a:lnTo>
                  <a:pt x="708" y="1845"/>
                </a:lnTo>
                <a:lnTo>
                  <a:pt x="672" y="1895"/>
                </a:lnTo>
                <a:close/>
                <a:moveTo>
                  <a:pt x="697" y="1758"/>
                </a:moveTo>
                <a:lnTo>
                  <a:pt x="736" y="1710"/>
                </a:lnTo>
                <a:lnTo>
                  <a:pt x="783" y="1749"/>
                </a:lnTo>
                <a:lnTo>
                  <a:pt x="744" y="1797"/>
                </a:lnTo>
                <a:close/>
                <a:moveTo>
                  <a:pt x="775" y="1662"/>
                </a:moveTo>
                <a:lnTo>
                  <a:pt x="792" y="1641"/>
                </a:lnTo>
                <a:lnTo>
                  <a:pt x="816" y="1614"/>
                </a:lnTo>
                <a:lnTo>
                  <a:pt x="862" y="1655"/>
                </a:lnTo>
                <a:lnTo>
                  <a:pt x="840" y="1680"/>
                </a:lnTo>
                <a:lnTo>
                  <a:pt x="823" y="1701"/>
                </a:lnTo>
                <a:close/>
                <a:moveTo>
                  <a:pt x="858" y="1568"/>
                </a:moveTo>
                <a:lnTo>
                  <a:pt x="895" y="1529"/>
                </a:lnTo>
                <a:lnTo>
                  <a:pt x="901" y="1522"/>
                </a:lnTo>
                <a:lnTo>
                  <a:pt x="945" y="1566"/>
                </a:lnTo>
                <a:lnTo>
                  <a:pt x="940" y="1571"/>
                </a:lnTo>
                <a:lnTo>
                  <a:pt x="903" y="1610"/>
                </a:lnTo>
                <a:close/>
                <a:moveTo>
                  <a:pt x="944" y="1478"/>
                </a:moveTo>
                <a:lnTo>
                  <a:pt x="947" y="1475"/>
                </a:lnTo>
                <a:lnTo>
                  <a:pt x="989" y="1435"/>
                </a:lnTo>
                <a:lnTo>
                  <a:pt x="1032" y="1480"/>
                </a:lnTo>
                <a:lnTo>
                  <a:pt x="991" y="1519"/>
                </a:lnTo>
                <a:lnTo>
                  <a:pt x="988" y="1522"/>
                </a:lnTo>
                <a:close/>
                <a:moveTo>
                  <a:pt x="1036" y="1393"/>
                </a:moveTo>
                <a:lnTo>
                  <a:pt x="1058" y="1373"/>
                </a:lnTo>
                <a:lnTo>
                  <a:pt x="1083" y="1352"/>
                </a:lnTo>
                <a:lnTo>
                  <a:pt x="1123" y="1399"/>
                </a:lnTo>
                <a:lnTo>
                  <a:pt x="1099" y="1419"/>
                </a:lnTo>
                <a:lnTo>
                  <a:pt x="1077" y="1439"/>
                </a:lnTo>
                <a:close/>
                <a:moveTo>
                  <a:pt x="1131" y="1312"/>
                </a:moveTo>
                <a:lnTo>
                  <a:pt x="1179" y="1273"/>
                </a:lnTo>
                <a:lnTo>
                  <a:pt x="1217" y="1321"/>
                </a:lnTo>
                <a:lnTo>
                  <a:pt x="1170" y="1360"/>
                </a:lnTo>
                <a:close/>
                <a:moveTo>
                  <a:pt x="1228" y="1234"/>
                </a:moveTo>
                <a:lnTo>
                  <a:pt x="1254" y="1214"/>
                </a:lnTo>
                <a:lnTo>
                  <a:pt x="1278" y="1197"/>
                </a:lnTo>
                <a:lnTo>
                  <a:pt x="1314" y="1246"/>
                </a:lnTo>
                <a:lnTo>
                  <a:pt x="1292" y="1263"/>
                </a:lnTo>
                <a:lnTo>
                  <a:pt x="1266" y="1283"/>
                </a:lnTo>
                <a:close/>
                <a:moveTo>
                  <a:pt x="1327" y="1160"/>
                </a:moveTo>
                <a:lnTo>
                  <a:pt x="1328" y="1160"/>
                </a:lnTo>
                <a:lnTo>
                  <a:pt x="1378" y="1124"/>
                </a:lnTo>
                <a:lnTo>
                  <a:pt x="1414" y="1174"/>
                </a:lnTo>
                <a:lnTo>
                  <a:pt x="1364" y="1209"/>
                </a:lnTo>
                <a:lnTo>
                  <a:pt x="1364" y="1210"/>
                </a:lnTo>
                <a:close/>
                <a:moveTo>
                  <a:pt x="1429" y="1088"/>
                </a:moveTo>
                <a:lnTo>
                  <a:pt x="1480" y="1053"/>
                </a:lnTo>
                <a:lnTo>
                  <a:pt x="1515" y="1104"/>
                </a:lnTo>
                <a:lnTo>
                  <a:pt x="1464" y="1139"/>
                </a:lnTo>
                <a:close/>
                <a:moveTo>
                  <a:pt x="1532" y="1019"/>
                </a:moveTo>
                <a:lnTo>
                  <a:pt x="1567" y="996"/>
                </a:lnTo>
                <a:lnTo>
                  <a:pt x="1584" y="985"/>
                </a:lnTo>
                <a:lnTo>
                  <a:pt x="1617" y="1036"/>
                </a:lnTo>
                <a:lnTo>
                  <a:pt x="1601" y="1047"/>
                </a:lnTo>
                <a:lnTo>
                  <a:pt x="1566" y="1070"/>
                </a:lnTo>
                <a:close/>
                <a:moveTo>
                  <a:pt x="1636" y="951"/>
                </a:moveTo>
                <a:lnTo>
                  <a:pt x="1652" y="941"/>
                </a:lnTo>
                <a:lnTo>
                  <a:pt x="1688" y="918"/>
                </a:lnTo>
                <a:lnTo>
                  <a:pt x="1721" y="970"/>
                </a:lnTo>
                <a:lnTo>
                  <a:pt x="1685" y="993"/>
                </a:lnTo>
                <a:lnTo>
                  <a:pt x="1669" y="1003"/>
                </a:lnTo>
                <a:close/>
                <a:moveTo>
                  <a:pt x="1741" y="885"/>
                </a:moveTo>
                <a:lnTo>
                  <a:pt x="1794" y="853"/>
                </a:lnTo>
                <a:lnTo>
                  <a:pt x="1826" y="906"/>
                </a:lnTo>
                <a:lnTo>
                  <a:pt x="1773" y="938"/>
                </a:lnTo>
                <a:close/>
                <a:moveTo>
                  <a:pt x="1847" y="821"/>
                </a:moveTo>
                <a:lnTo>
                  <a:pt x="1900" y="790"/>
                </a:lnTo>
                <a:lnTo>
                  <a:pt x="1932" y="843"/>
                </a:lnTo>
                <a:lnTo>
                  <a:pt x="1878" y="875"/>
                </a:lnTo>
                <a:close/>
                <a:moveTo>
                  <a:pt x="1955" y="759"/>
                </a:moveTo>
                <a:lnTo>
                  <a:pt x="2009" y="729"/>
                </a:lnTo>
                <a:lnTo>
                  <a:pt x="2039" y="783"/>
                </a:lnTo>
                <a:lnTo>
                  <a:pt x="1985" y="813"/>
                </a:lnTo>
                <a:close/>
                <a:moveTo>
                  <a:pt x="2062" y="699"/>
                </a:moveTo>
                <a:lnTo>
                  <a:pt x="2104" y="676"/>
                </a:lnTo>
                <a:lnTo>
                  <a:pt x="2117" y="669"/>
                </a:lnTo>
                <a:lnTo>
                  <a:pt x="2146" y="724"/>
                </a:lnTo>
                <a:lnTo>
                  <a:pt x="2134" y="730"/>
                </a:lnTo>
                <a:lnTo>
                  <a:pt x="2093" y="753"/>
                </a:lnTo>
                <a:close/>
                <a:moveTo>
                  <a:pt x="2172" y="640"/>
                </a:moveTo>
                <a:lnTo>
                  <a:pt x="2227" y="612"/>
                </a:lnTo>
                <a:lnTo>
                  <a:pt x="2255" y="666"/>
                </a:lnTo>
                <a:lnTo>
                  <a:pt x="2201" y="695"/>
                </a:lnTo>
                <a:close/>
                <a:moveTo>
                  <a:pt x="2281" y="583"/>
                </a:moveTo>
                <a:lnTo>
                  <a:pt x="2293" y="577"/>
                </a:lnTo>
                <a:lnTo>
                  <a:pt x="2337" y="555"/>
                </a:lnTo>
                <a:lnTo>
                  <a:pt x="2365" y="610"/>
                </a:lnTo>
                <a:lnTo>
                  <a:pt x="2322" y="631"/>
                </a:lnTo>
                <a:lnTo>
                  <a:pt x="2310" y="638"/>
                </a:lnTo>
                <a:close/>
                <a:moveTo>
                  <a:pt x="2393" y="527"/>
                </a:moveTo>
                <a:lnTo>
                  <a:pt x="2448" y="501"/>
                </a:lnTo>
                <a:lnTo>
                  <a:pt x="2475" y="556"/>
                </a:lnTo>
                <a:lnTo>
                  <a:pt x="2419" y="583"/>
                </a:lnTo>
                <a:close/>
                <a:moveTo>
                  <a:pt x="2505" y="474"/>
                </a:moveTo>
                <a:lnTo>
                  <a:pt x="2561" y="448"/>
                </a:lnTo>
                <a:lnTo>
                  <a:pt x="2587" y="504"/>
                </a:lnTo>
                <a:lnTo>
                  <a:pt x="2530" y="530"/>
                </a:lnTo>
                <a:close/>
                <a:moveTo>
                  <a:pt x="2618" y="423"/>
                </a:moveTo>
                <a:lnTo>
                  <a:pt x="2671" y="400"/>
                </a:lnTo>
                <a:lnTo>
                  <a:pt x="2675" y="398"/>
                </a:lnTo>
                <a:lnTo>
                  <a:pt x="2699" y="455"/>
                </a:lnTo>
                <a:lnTo>
                  <a:pt x="2696" y="456"/>
                </a:lnTo>
                <a:lnTo>
                  <a:pt x="2643" y="480"/>
                </a:lnTo>
                <a:close/>
                <a:moveTo>
                  <a:pt x="2732" y="374"/>
                </a:moveTo>
                <a:lnTo>
                  <a:pt x="2764" y="361"/>
                </a:lnTo>
                <a:lnTo>
                  <a:pt x="2789" y="350"/>
                </a:lnTo>
                <a:lnTo>
                  <a:pt x="2812" y="408"/>
                </a:lnTo>
                <a:lnTo>
                  <a:pt x="2788" y="417"/>
                </a:lnTo>
                <a:lnTo>
                  <a:pt x="2756" y="431"/>
                </a:lnTo>
                <a:close/>
                <a:moveTo>
                  <a:pt x="2847" y="327"/>
                </a:moveTo>
                <a:lnTo>
                  <a:pt x="2855" y="324"/>
                </a:lnTo>
                <a:lnTo>
                  <a:pt x="2905" y="305"/>
                </a:lnTo>
                <a:lnTo>
                  <a:pt x="2927" y="363"/>
                </a:lnTo>
                <a:lnTo>
                  <a:pt x="2878" y="381"/>
                </a:lnTo>
                <a:lnTo>
                  <a:pt x="2870" y="385"/>
                </a:lnTo>
                <a:close/>
                <a:moveTo>
                  <a:pt x="2963" y="284"/>
                </a:moveTo>
                <a:lnTo>
                  <a:pt x="3022" y="263"/>
                </a:lnTo>
                <a:lnTo>
                  <a:pt x="3042" y="322"/>
                </a:lnTo>
                <a:lnTo>
                  <a:pt x="2984" y="342"/>
                </a:lnTo>
                <a:close/>
                <a:moveTo>
                  <a:pt x="3081" y="244"/>
                </a:moveTo>
                <a:lnTo>
                  <a:pt x="3119" y="232"/>
                </a:lnTo>
                <a:lnTo>
                  <a:pt x="3141" y="225"/>
                </a:lnTo>
                <a:lnTo>
                  <a:pt x="3158" y="285"/>
                </a:lnTo>
                <a:lnTo>
                  <a:pt x="3138" y="290"/>
                </a:lnTo>
                <a:lnTo>
                  <a:pt x="3100" y="303"/>
                </a:lnTo>
                <a:close/>
                <a:moveTo>
                  <a:pt x="3200" y="208"/>
                </a:moveTo>
                <a:lnTo>
                  <a:pt x="3203" y="207"/>
                </a:lnTo>
                <a:lnTo>
                  <a:pt x="3260" y="192"/>
                </a:lnTo>
                <a:lnTo>
                  <a:pt x="3276" y="251"/>
                </a:lnTo>
                <a:lnTo>
                  <a:pt x="3221" y="266"/>
                </a:lnTo>
                <a:lnTo>
                  <a:pt x="3217" y="267"/>
                </a:lnTo>
                <a:close/>
                <a:moveTo>
                  <a:pt x="3322" y="177"/>
                </a:moveTo>
                <a:lnTo>
                  <a:pt x="3362" y="168"/>
                </a:lnTo>
                <a:lnTo>
                  <a:pt x="3383" y="164"/>
                </a:lnTo>
                <a:lnTo>
                  <a:pt x="3394" y="225"/>
                </a:lnTo>
                <a:lnTo>
                  <a:pt x="3376" y="228"/>
                </a:lnTo>
                <a:lnTo>
                  <a:pt x="3335" y="237"/>
                </a:lnTo>
                <a:close/>
                <a:moveTo>
                  <a:pt x="3446" y="153"/>
                </a:moveTo>
                <a:lnTo>
                  <a:pt x="3508" y="146"/>
                </a:lnTo>
                <a:lnTo>
                  <a:pt x="3514" y="208"/>
                </a:lnTo>
                <a:lnTo>
                  <a:pt x="3453" y="214"/>
                </a:lnTo>
                <a:close/>
                <a:moveTo>
                  <a:pt x="344" y="3175"/>
                </a:moveTo>
                <a:lnTo>
                  <a:pt x="203" y="3351"/>
                </a:lnTo>
                <a:lnTo>
                  <a:pt x="0" y="3252"/>
                </a:lnTo>
                <a:close/>
                <a:moveTo>
                  <a:pt x="3490" y="0"/>
                </a:moveTo>
                <a:lnTo>
                  <a:pt x="3641" y="168"/>
                </a:lnTo>
                <a:lnTo>
                  <a:pt x="3511" y="352"/>
                </a:lnTo>
                <a:close/>
              </a:path>
            </a:pathLst>
          </a:custGeom>
          <a:solidFill>
            <a:srgbClr val="58585B">
              <a:alpha val="52000"/>
            </a:srgbClr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792960" y="1971000"/>
            <a:ext cx="1310760" cy="120635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42" h="3352">
                <a:moveTo>
                  <a:pt x="3492" y="3255"/>
                </a:moveTo>
                <a:lnTo>
                  <a:pt x="3501" y="3212"/>
                </a:lnTo>
                <a:lnTo>
                  <a:pt x="3503" y="3190"/>
                </a:lnTo>
                <a:lnTo>
                  <a:pt x="3441" y="3185"/>
                </a:lnTo>
                <a:lnTo>
                  <a:pt x="3440" y="3199"/>
                </a:lnTo>
                <a:lnTo>
                  <a:pt x="3432" y="3242"/>
                </a:lnTo>
                <a:close/>
                <a:moveTo>
                  <a:pt x="3506" y="3127"/>
                </a:moveTo>
                <a:lnTo>
                  <a:pt x="3507" y="3099"/>
                </a:lnTo>
                <a:lnTo>
                  <a:pt x="3506" y="3063"/>
                </a:lnTo>
                <a:lnTo>
                  <a:pt x="3444" y="3065"/>
                </a:lnTo>
                <a:lnTo>
                  <a:pt x="3445" y="3098"/>
                </a:lnTo>
                <a:lnTo>
                  <a:pt x="3444" y="3125"/>
                </a:lnTo>
                <a:close/>
                <a:moveTo>
                  <a:pt x="3502" y="3000"/>
                </a:moveTo>
                <a:lnTo>
                  <a:pt x="3500" y="2982"/>
                </a:lnTo>
                <a:lnTo>
                  <a:pt x="3494" y="2937"/>
                </a:lnTo>
                <a:lnTo>
                  <a:pt x="3433" y="2945"/>
                </a:lnTo>
                <a:lnTo>
                  <a:pt x="3438" y="2987"/>
                </a:lnTo>
                <a:lnTo>
                  <a:pt x="3440" y="3005"/>
                </a:lnTo>
                <a:close/>
                <a:moveTo>
                  <a:pt x="3484" y="2874"/>
                </a:moveTo>
                <a:lnTo>
                  <a:pt x="3482" y="2859"/>
                </a:lnTo>
                <a:lnTo>
                  <a:pt x="3472" y="2812"/>
                </a:lnTo>
                <a:lnTo>
                  <a:pt x="3411" y="2825"/>
                </a:lnTo>
                <a:lnTo>
                  <a:pt x="3421" y="2869"/>
                </a:lnTo>
                <a:lnTo>
                  <a:pt x="3424" y="2885"/>
                </a:lnTo>
                <a:close/>
                <a:moveTo>
                  <a:pt x="3457" y="2751"/>
                </a:moveTo>
                <a:lnTo>
                  <a:pt x="3452" y="2732"/>
                </a:lnTo>
                <a:lnTo>
                  <a:pt x="3440" y="2691"/>
                </a:lnTo>
                <a:lnTo>
                  <a:pt x="3381" y="2708"/>
                </a:lnTo>
                <a:lnTo>
                  <a:pt x="3393" y="2747"/>
                </a:lnTo>
                <a:lnTo>
                  <a:pt x="3397" y="2766"/>
                </a:lnTo>
                <a:close/>
                <a:moveTo>
                  <a:pt x="3422" y="2631"/>
                </a:moveTo>
                <a:lnTo>
                  <a:pt x="3413" y="2602"/>
                </a:lnTo>
                <a:lnTo>
                  <a:pt x="3401" y="2571"/>
                </a:lnTo>
                <a:lnTo>
                  <a:pt x="3343" y="2592"/>
                </a:lnTo>
                <a:lnTo>
                  <a:pt x="3354" y="2621"/>
                </a:lnTo>
                <a:lnTo>
                  <a:pt x="3363" y="2650"/>
                </a:lnTo>
                <a:close/>
                <a:moveTo>
                  <a:pt x="3379" y="2513"/>
                </a:moveTo>
                <a:lnTo>
                  <a:pt x="3363" y="2470"/>
                </a:lnTo>
                <a:lnTo>
                  <a:pt x="3356" y="2455"/>
                </a:lnTo>
                <a:lnTo>
                  <a:pt x="3299" y="2479"/>
                </a:lnTo>
                <a:lnTo>
                  <a:pt x="3305" y="2493"/>
                </a:lnTo>
                <a:lnTo>
                  <a:pt x="3322" y="2535"/>
                </a:lnTo>
                <a:close/>
                <a:moveTo>
                  <a:pt x="3332" y="2397"/>
                </a:moveTo>
                <a:lnTo>
                  <a:pt x="3306" y="2341"/>
                </a:lnTo>
                <a:lnTo>
                  <a:pt x="3250" y="2367"/>
                </a:lnTo>
                <a:lnTo>
                  <a:pt x="3276" y="2423"/>
                </a:lnTo>
                <a:close/>
                <a:moveTo>
                  <a:pt x="3279" y="2285"/>
                </a:moveTo>
                <a:lnTo>
                  <a:pt x="3272" y="2272"/>
                </a:lnTo>
                <a:lnTo>
                  <a:pt x="3250" y="2229"/>
                </a:lnTo>
                <a:lnTo>
                  <a:pt x="3195" y="2258"/>
                </a:lnTo>
                <a:lnTo>
                  <a:pt x="3217" y="2299"/>
                </a:lnTo>
                <a:lnTo>
                  <a:pt x="3223" y="2312"/>
                </a:lnTo>
                <a:close/>
                <a:moveTo>
                  <a:pt x="3221" y="2174"/>
                </a:moveTo>
                <a:lnTo>
                  <a:pt x="3202" y="2140"/>
                </a:lnTo>
                <a:lnTo>
                  <a:pt x="3190" y="2120"/>
                </a:lnTo>
                <a:lnTo>
                  <a:pt x="3137" y="2151"/>
                </a:lnTo>
                <a:lnTo>
                  <a:pt x="3148" y="2170"/>
                </a:lnTo>
                <a:lnTo>
                  <a:pt x="3166" y="2204"/>
                </a:lnTo>
                <a:close/>
                <a:moveTo>
                  <a:pt x="3158" y="2066"/>
                </a:moveTo>
                <a:lnTo>
                  <a:pt x="3126" y="2013"/>
                </a:lnTo>
                <a:lnTo>
                  <a:pt x="3073" y="2046"/>
                </a:lnTo>
                <a:lnTo>
                  <a:pt x="3106" y="2098"/>
                </a:lnTo>
                <a:close/>
                <a:moveTo>
                  <a:pt x="3092" y="1961"/>
                </a:moveTo>
                <a:lnTo>
                  <a:pt x="3082" y="1946"/>
                </a:lnTo>
                <a:lnTo>
                  <a:pt x="3057" y="1909"/>
                </a:lnTo>
                <a:lnTo>
                  <a:pt x="3006" y="1944"/>
                </a:lnTo>
                <a:lnTo>
                  <a:pt x="3030" y="1979"/>
                </a:lnTo>
                <a:lnTo>
                  <a:pt x="3040" y="1995"/>
                </a:lnTo>
                <a:close/>
                <a:moveTo>
                  <a:pt x="3020" y="1858"/>
                </a:moveTo>
                <a:lnTo>
                  <a:pt x="2984" y="1808"/>
                </a:lnTo>
                <a:lnTo>
                  <a:pt x="2934" y="1845"/>
                </a:lnTo>
                <a:lnTo>
                  <a:pt x="2971" y="1895"/>
                </a:lnTo>
                <a:close/>
                <a:moveTo>
                  <a:pt x="2946" y="1758"/>
                </a:moveTo>
                <a:lnTo>
                  <a:pt x="2907" y="1710"/>
                </a:lnTo>
                <a:lnTo>
                  <a:pt x="2859" y="1749"/>
                </a:lnTo>
                <a:lnTo>
                  <a:pt x="2898" y="1797"/>
                </a:lnTo>
                <a:close/>
                <a:moveTo>
                  <a:pt x="2868" y="1662"/>
                </a:moveTo>
                <a:lnTo>
                  <a:pt x="2850" y="1641"/>
                </a:lnTo>
                <a:lnTo>
                  <a:pt x="2827" y="1614"/>
                </a:lnTo>
                <a:lnTo>
                  <a:pt x="2780" y="1655"/>
                </a:lnTo>
                <a:lnTo>
                  <a:pt x="2802" y="1680"/>
                </a:lnTo>
                <a:lnTo>
                  <a:pt x="2820" y="1701"/>
                </a:lnTo>
                <a:close/>
                <a:moveTo>
                  <a:pt x="2785" y="1568"/>
                </a:moveTo>
                <a:lnTo>
                  <a:pt x="2748" y="1529"/>
                </a:lnTo>
                <a:lnTo>
                  <a:pt x="2742" y="1523"/>
                </a:lnTo>
                <a:lnTo>
                  <a:pt x="2698" y="1566"/>
                </a:lnTo>
                <a:lnTo>
                  <a:pt x="2703" y="1571"/>
                </a:lnTo>
                <a:lnTo>
                  <a:pt x="2740" y="1610"/>
                </a:lnTo>
                <a:close/>
                <a:moveTo>
                  <a:pt x="2698" y="1478"/>
                </a:moveTo>
                <a:lnTo>
                  <a:pt x="2695" y="1475"/>
                </a:lnTo>
                <a:lnTo>
                  <a:pt x="2653" y="1435"/>
                </a:lnTo>
                <a:lnTo>
                  <a:pt x="2610" y="1480"/>
                </a:lnTo>
                <a:lnTo>
                  <a:pt x="2651" y="1519"/>
                </a:lnTo>
                <a:lnTo>
                  <a:pt x="2654" y="1522"/>
                </a:lnTo>
                <a:close/>
                <a:moveTo>
                  <a:pt x="2607" y="1393"/>
                </a:moveTo>
                <a:lnTo>
                  <a:pt x="2584" y="1373"/>
                </a:lnTo>
                <a:lnTo>
                  <a:pt x="2560" y="1352"/>
                </a:lnTo>
                <a:lnTo>
                  <a:pt x="2519" y="1399"/>
                </a:lnTo>
                <a:lnTo>
                  <a:pt x="2543" y="1419"/>
                </a:lnTo>
                <a:lnTo>
                  <a:pt x="2566" y="1439"/>
                </a:lnTo>
                <a:close/>
                <a:moveTo>
                  <a:pt x="2512" y="1312"/>
                </a:moveTo>
                <a:lnTo>
                  <a:pt x="2464" y="1273"/>
                </a:lnTo>
                <a:lnTo>
                  <a:pt x="2425" y="1321"/>
                </a:lnTo>
                <a:lnTo>
                  <a:pt x="2473" y="1360"/>
                </a:lnTo>
                <a:close/>
                <a:moveTo>
                  <a:pt x="2414" y="1235"/>
                </a:moveTo>
                <a:lnTo>
                  <a:pt x="2388" y="1214"/>
                </a:lnTo>
                <a:lnTo>
                  <a:pt x="2365" y="1197"/>
                </a:lnTo>
                <a:lnTo>
                  <a:pt x="2328" y="1247"/>
                </a:lnTo>
                <a:lnTo>
                  <a:pt x="2350" y="1263"/>
                </a:lnTo>
                <a:lnTo>
                  <a:pt x="2377" y="1283"/>
                </a:lnTo>
                <a:close/>
                <a:moveTo>
                  <a:pt x="2315" y="1160"/>
                </a:moveTo>
                <a:lnTo>
                  <a:pt x="2264" y="1124"/>
                </a:lnTo>
                <a:lnTo>
                  <a:pt x="2229" y="1174"/>
                </a:lnTo>
                <a:lnTo>
                  <a:pt x="2278" y="1209"/>
                </a:lnTo>
                <a:lnTo>
                  <a:pt x="2278" y="1210"/>
                </a:lnTo>
                <a:close/>
                <a:moveTo>
                  <a:pt x="2214" y="1088"/>
                </a:moveTo>
                <a:lnTo>
                  <a:pt x="2161" y="1053"/>
                </a:lnTo>
                <a:lnTo>
                  <a:pt x="2126" y="1104"/>
                </a:lnTo>
                <a:lnTo>
                  <a:pt x="2177" y="1139"/>
                </a:lnTo>
                <a:close/>
                <a:moveTo>
                  <a:pt x="2110" y="1019"/>
                </a:moveTo>
                <a:lnTo>
                  <a:pt x="2075" y="996"/>
                </a:lnTo>
                <a:lnTo>
                  <a:pt x="2058" y="985"/>
                </a:lnTo>
                <a:lnTo>
                  <a:pt x="2024" y="1036"/>
                </a:lnTo>
                <a:lnTo>
                  <a:pt x="2041" y="1047"/>
                </a:lnTo>
                <a:lnTo>
                  <a:pt x="2076" y="1070"/>
                </a:lnTo>
                <a:close/>
                <a:moveTo>
                  <a:pt x="2006" y="951"/>
                </a:moveTo>
                <a:lnTo>
                  <a:pt x="1990" y="941"/>
                </a:lnTo>
                <a:lnTo>
                  <a:pt x="1953" y="918"/>
                </a:lnTo>
                <a:lnTo>
                  <a:pt x="1920" y="970"/>
                </a:lnTo>
                <a:lnTo>
                  <a:pt x="1956" y="993"/>
                </a:lnTo>
                <a:lnTo>
                  <a:pt x="1972" y="1003"/>
                </a:lnTo>
                <a:close/>
                <a:moveTo>
                  <a:pt x="1900" y="885"/>
                </a:moveTo>
                <a:lnTo>
                  <a:pt x="1848" y="853"/>
                </a:lnTo>
                <a:lnTo>
                  <a:pt x="1816" y="906"/>
                </a:lnTo>
                <a:lnTo>
                  <a:pt x="1869" y="938"/>
                </a:lnTo>
                <a:close/>
                <a:moveTo>
                  <a:pt x="1794" y="821"/>
                </a:moveTo>
                <a:lnTo>
                  <a:pt x="1741" y="790"/>
                </a:lnTo>
                <a:lnTo>
                  <a:pt x="1710" y="843"/>
                </a:lnTo>
                <a:lnTo>
                  <a:pt x="1763" y="875"/>
                </a:lnTo>
                <a:close/>
                <a:moveTo>
                  <a:pt x="1687" y="759"/>
                </a:moveTo>
                <a:lnTo>
                  <a:pt x="1633" y="729"/>
                </a:lnTo>
                <a:lnTo>
                  <a:pt x="1603" y="783"/>
                </a:lnTo>
                <a:lnTo>
                  <a:pt x="1657" y="813"/>
                </a:lnTo>
                <a:close/>
                <a:moveTo>
                  <a:pt x="1579" y="699"/>
                </a:moveTo>
                <a:lnTo>
                  <a:pt x="1537" y="676"/>
                </a:lnTo>
                <a:lnTo>
                  <a:pt x="1524" y="669"/>
                </a:lnTo>
                <a:lnTo>
                  <a:pt x="1496" y="724"/>
                </a:lnTo>
                <a:lnTo>
                  <a:pt x="1507" y="730"/>
                </a:lnTo>
                <a:lnTo>
                  <a:pt x="1549" y="753"/>
                </a:lnTo>
                <a:close/>
                <a:moveTo>
                  <a:pt x="1470" y="640"/>
                </a:moveTo>
                <a:lnTo>
                  <a:pt x="1415" y="612"/>
                </a:lnTo>
                <a:lnTo>
                  <a:pt x="1386" y="666"/>
                </a:lnTo>
                <a:lnTo>
                  <a:pt x="1441" y="695"/>
                </a:lnTo>
                <a:close/>
                <a:moveTo>
                  <a:pt x="1360" y="583"/>
                </a:moveTo>
                <a:lnTo>
                  <a:pt x="1348" y="577"/>
                </a:lnTo>
                <a:lnTo>
                  <a:pt x="1304" y="555"/>
                </a:lnTo>
                <a:lnTo>
                  <a:pt x="1277" y="610"/>
                </a:lnTo>
                <a:lnTo>
                  <a:pt x="1319" y="631"/>
                </a:lnTo>
                <a:lnTo>
                  <a:pt x="1332" y="638"/>
                </a:lnTo>
                <a:close/>
                <a:moveTo>
                  <a:pt x="1249" y="527"/>
                </a:moveTo>
                <a:lnTo>
                  <a:pt x="1193" y="501"/>
                </a:lnTo>
                <a:lnTo>
                  <a:pt x="1166" y="556"/>
                </a:lnTo>
                <a:lnTo>
                  <a:pt x="1222" y="583"/>
                </a:lnTo>
                <a:close/>
                <a:moveTo>
                  <a:pt x="1137" y="474"/>
                </a:moveTo>
                <a:lnTo>
                  <a:pt x="1080" y="448"/>
                </a:lnTo>
                <a:lnTo>
                  <a:pt x="1055" y="504"/>
                </a:lnTo>
                <a:lnTo>
                  <a:pt x="1111" y="530"/>
                </a:lnTo>
                <a:close/>
                <a:moveTo>
                  <a:pt x="1024" y="423"/>
                </a:moveTo>
                <a:lnTo>
                  <a:pt x="970" y="400"/>
                </a:lnTo>
                <a:lnTo>
                  <a:pt x="967" y="398"/>
                </a:lnTo>
                <a:lnTo>
                  <a:pt x="943" y="455"/>
                </a:lnTo>
                <a:lnTo>
                  <a:pt x="946" y="456"/>
                </a:lnTo>
                <a:lnTo>
                  <a:pt x="999" y="480"/>
                </a:lnTo>
                <a:close/>
                <a:moveTo>
                  <a:pt x="910" y="374"/>
                </a:moveTo>
                <a:lnTo>
                  <a:pt x="878" y="361"/>
                </a:lnTo>
                <a:lnTo>
                  <a:pt x="852" y="350"/>
                </a:lnTo>
                <a:lnTo>
                  <a:pt x="829" y="408"/>
                </a:lnTo>
                <a:lnTo>
                  <a:pt x="854" y="417"/>
                </a:lnTo>
                <a:lnTo>
                  <a:pt x="886" y="431"/>
                </a:lnTo>
                <a:close/>
                <a:moveTo>
                  <a:pt x="795" y="328"/>
                </a:moveTo>
                <a:lnTo>
                  <a:pt x="786" y="324"/>
                </a:lnTo>
                <a:lnTo>
                  <a:pt x="737" y="305"/>
                </a:lnTo>
                <a:lnTo>
                  <a:pt x="715" y="363"/>
                </a:lnTo>
                <a:lnTo>
                  <a:pt x="763" y="381"/>
                </a:lnTo>
                <a:lnTo>
                  <a:pt x="772" y="385"/>
                </a:lnTo>
                <a:close/>
                <a:moveTo>
                  <a:pt x="678" y="284"/>
                </a:moveTo>
                <a:lnTo>
                  <a:pt x="620" y="263"/>
                </a:lnTo>
                <a:lnTo>
                  <a:pt x="599" y="322"/>
                </a:lnTo>
                <a:lnTo>
                  <a:pt x="657" y="343"/>
                </a:lnTo>
                <a:close/>
                <a:moveTo>
                  <a:pt x="560" y="244"/>
                </a:moveTo>
                <a:lnTo>
                  <a:pt x="522" y="232"/>
                </a:lnTo>
                <a:lnTo>
                  <a:pt x="501" y="225"/>
                </a:lnTo>
                <a:lnTo>
                  <a:pt x="483" y="285"/>
                </a:lnTo>
                <a:lnTo>
                  <a:pt x="503" y="290"/>
                </a:lnTo>
                <a:lnTo>
                  <a:pt x="541" y="303"/>
                </a:lnTo>
                <a:close/>
                <a:moveTo>
                  <a:pt x="442" y="208"/>
                </a:moveTo>
                <a:lnTo>
                  <a:pt x="438" y="207"/>
                </a:lnTo>
                <a:lnTo>
                  <a:pt x="381" y="192"/>
                </a:lnTo>
                <a:lnTo>
                  <a:pt x="365" y="251"/>
                </a:lnTo>
                <a:lnTo>
                  <a:pt x="421" y="266"/>
                </a:lnTo>
                <a:lnTo>
                  <a:pt x="424" y="267"/>
                </a:lnTo>
                <a:close/>
                <a:moveTo>
                  <a:pt x="320" y="177"/>
                </a:moveTo>
                <a:lnTo>
                  <a:pt x="279" y="168"/>
                </a:lnTo>
                <a:lnTo>
                  <a:pt x="258" y="164"/>
                </a:lnTo>
                <a:lnTo>
                  <a:pt x="247" y="225"/>
                </a:lnTo>
                <a:lnTo>
                  <a:pt x="266" y="228"/>
                </a:lnTo>
                <a:lnTo>
                  <a:pt x="306" y="237"/>
                </a:lnTo>
                <a:close/>
                <a:moveTo>
                  <a:pt x="195" y="153"/>
                </a:moveTo>
                <a:lnTo>
                  <a:pt x="134" y="146"/>
                </a:lnTo>
                <a:lnTo>
                  <a:pt x="127" y="208"/>
                </a:lnTo>
                <a:lnTo>
                  <a:pt x="189" y="214"/>
                </a:lnTo>
                <a:close/>
                <a:moveTo>
                  <a:pt x="3297" y="3175"/>
                </a:moveTo>
                <a:lnTo>
                  <a:pt x="3439" y="3352"/>
                </a:lnTo>
                <a:lnTo>
                  <a:pt x="3642" y="3252"/>
                </a:lnTo>
                <a:close/>
                <a:moveTo>
                  <a:pt x="152" y="0"/>
                </a:moveTo>
                <a:lnTo>
                  <a:pt x="0" y="168"/>
                </a:lnTo>
                <a:lnTo>
                  <a:pt x="131" y="352"/>
                </a:lnTo>
                <a:close/>
              </a:path>
            </a:pathLst>
          </a:custGeom>
          <a:solidFill>
            <a:srgbClr val="58585B">
              <a:alpha val="52000"/>
            </a:srgbClr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2035079" y="2685960"/>
            <a:ext cx="390240" cy="540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85" h="1502">
                <a:moveTo>
                  <a:pt x="149" y="1411"/>
                </a:moveTo>
                <a:lnTo>
                  <a:pt x="136" y="1368"/>
                </a:lnTo>
                <a:cubicBezTo>
                  <a:pt x="135" y="1366"/>
                  <a:pt x="135" y="1364"/>
                  <a:pt x="135" y="1362"/>
                </a:cubicBezTo>
                <a:lnTo>
                  <a:pt x="133" y="1345"/>
                </a:lnTo>
                <a:lnTo>
                  <a:pt x="195" y="1340"/>
                </a:lnTo>
                <a:lnTo>
                  <a:pt x="196" y="1357"/>
                </a:lnTo>
                <a:lnTo>
                  <a:pt x="195" y="1351"/>
                </a:lnTo>
                <a:lnTo>
                  <a:pt x="208" y="1393"/>
                </a:lnTo>
                <a:close/>
                <a:moveTo>
                  <a:pt x="131" y="1281"/>
                </a:moveTo>
                <a:lnTo>
                  <a:pt x="131" y="1270"/>
                </a:lnTo>
                <a:lnTo>
                  <a:pt x="134" y="1221"/>
                </a:lnTo>
                <a:lnTo>
                  <a:pt x="135" y="1215"/>
                </a:lnTo>
                <a:lnTo>
                  <a:pt x="196" y="1223"/>
                </a:lnTo>
                <a:lnTo>
                  <a:pt x="196" y="1225"/>
                </a:lnTo>
                <a:lnTo>
                  <a:pt x="193" y="1270"/>
                </a:lnTo>
                <a:lnTo>
                  <a:pt x="193" y="1281"/>
                </a:lnTo>
                <a:close/>
                <a:moveTo>
                  <a:pt x="143" y="1153"/>
                </a:moveTo>
                <a:lnTo>
                  <a:pt x="149" y="1118"/>
                </a:lnTo>
                <a:lnTo>
                  <a:pt x="156" y="1090"/>
                </a:lnTo>
                <a:lnTo>
                  <a:pt x="216" y="1105"/>
                </a:lnTo>
                <a:lnTo>
                  <a:pt x="210" y="1129"/>
                </a:lnTo>
                <a:lnTo>
                  <a:pt x="204" y="1163"/>
                </a:lnTo>
                <a:close/>
                <a:moveTo>
                  <a:pt x="172" y="1029"/>
                </a:moveTo>
                <a:lnTo>
                  <a:pt x="176" y="1013"/>
                </a:lnTo>
                <a:lnTo>
                  <a:pt x="191" y="969"/>
                </a:lnTo>
                <a:lnTo>
                  <a:pt x="250" y="989"/>
                </a:lnTo>
                <a:lnTo>
                  <a:pt x="236" y="1030"/>
                </a:lnTo>
                <a:lnTo>
                  <a:pt x="231" y="1046"/>
                </a:lnTo>
                <a:close/>
                <a:moveTo>
                  <a:pt x="213" y="910"/>
                </a:moveTo>
                <a:lnTo>
                  <a:pt x="214" y="910"/>
                </a:lnTo>
                <a:lnTo>
                  <a:pt x="236" y="860"/>
                </a:lnTo>
                <a:lnTo>
                  <a:pt x="240" y="851"/>
                </a:lnTo>
                <a:lnTo>
                  <a:pt x="295" y="879"/>
                </a:lnTo>
                <a:lnTo>
                  <a:pt x="292" y="885"/>
                </a:lnTo>
                <a:lnTo>
                  <a:pt x="271" y="932"/>
                </a:lnTo>
                <a:close/>
                <a:moveTo>
                  <a:pt x="270" y="794"/>
                </a:moveTo>
                <a:lnTo>
                  <a:pt x="288" y="764"/>
                </a:lnTo>
                <a:lnTo>
                  <a:pt x="304" y="740"/>
                </a:lnTo>
                <a:lnTo>
                  <a:pt x="356" y="774"/>
                </a:lnTo>
                <a:lnTo>
                  <a:pt x="342" y="796"/>
                </a:lnTo>
                <a:lnTo>
                  <a:pt x="324" y="826"/>
                </a:lnTo>
                <a:close/>
                <a:moveTo>
                  <a:pt x="341" y="688"/>
                </a:moveTo>
                <a:lnTo>
                  <a:pt x="356" y="668"/>
                </a:lnTo>
                <a:lnTo>
                  <a:pt x="380" y="639"/>
                </a:lnTo>
                <a:lnTo>
                  <a:pt x="428" y="677"/>
                </a:lnTo>
                <a:lnTo>
                  <a:pt x="406" y="704"/>
                </a:lnTo>
                <a:lnTo>
                  <a:pt x="391" y="725"/>
                </a:lnTo>
                <a:close/>
                <a:moveTo>
                  <a:pt x="420" y="590"/>
                </a:moveTo>
                <a:lnTo>
                  <a:pt x="443" y="563"/>
                </a:lnTo>
                <a:lnTo>
                  <a:pt x="461" y="543"/>
                </a:lnTo>
                <a:lnTo>
                  <a:pt x="507" y="585"/>
                </a:lnTo>
                <a:lnTo>
                  <a:pt x="490" y="604"/>
                </a:lnTo>
                <a:lnTo>
                  <a:pt x="467" y="631"/>
                </a:lnTo>
                <a:close/>
                <a:moveTo>
                  <a:pt x="504" y="498"/>
                </a:moveTo>
                <a:lnTo>
                  <a:pt x="543" y="457"/>
                </a:lnTo>
                <a:lnTo>
                  <a:pt x="548" y="453"/>
                </a:lnTo>
                <a:lnTo>
                  <a:pt x="591" y="497"/>
                </a:lnTo>
                <a:lnTo>
                  <a:pt x="588" y="500"/>
                </a:lnTo>
                <a:lnTo>
                  <a:pt x="548" y="541"/>
                </a:lnTo>
                <a:close/>
                <a:moveTo>
                  <a:pt x="591" y="409"/>
                </a:moveTo>
                <a:lnTo>
                  <a:pt x="597" y="404"/>
                </a:lnTo>
                <a:lnTo>
                  <a:pt x="637" y="367"/>
                </a:lnTo>
                <a:lnTo>
                  <a:pt x="679" y="412"/>
                </a:lnTo>
                <a:lnTo>
                  <a:pt x="640" y="448"/>
                </a:lnTo>
                <a:lnTo>
                  <a:pt x="635" y="453"/>
                </a:lnTo>
                <a:close/>
                <a:moveTo>
                  <a:pt x="684" y="325"/>
                </a:moveTo>
                <a:lnTo>
                  <a:pt x="708" y="303"/>
                </a:lnTo>
                <a:lnTo>
                  <a:pt x="732" y="284"/>
                </a:lnTo>
                <a:lnTo>
                  <a:pt x="771" y="332"/>
                </a:lnTo>
                <a:lnTo>
                  <a:pt x="749" y="350"/>
                </a:lnTo>
                <a:lnTo>
                  <a:pt x="725" y="371"/>
                </a:lnTo>
                <a:close/>
                <a:moveTo>
                  <a:pt x="780" y="245"/>
                </a:moveTo>
                <a:lnTo>
                  <a:pt x="821" y="214"/>
                </a:lnTo>
                <a:lnTo>
                  <a:pt x="831" y="207"/>
                </a:lnTo>
                <a:lnTo>
                  <a:pt x="866" y="257"/>
                </a:lnTo>
                <a:lnTo>
                  <a:pt x="858" y="263"/>
                </a:lnTo>
                <a:lnTo>
                  <a:pt x="818" y="294"/>
                </a:lnTo>
                <a:close/>
                <a:moveTo>
                  <a:pt x="883" y="171"/>
                </a:moveTo>
                <a:lnTo>
                  <a:pt x="930" y="141"/>
                </a:lnTo>
                <a:lnTo>
                  <a:pt x="938" y="137"/>
                </a:lnTo>
                <a:lnTo>
                  <a:pt x="965" y="192"/>
                </a:lnTo>
                <a:lnTo>
                  <a:pt x="962" y="193"/>
                </a:lnTo>
                <a:lnTo>
                  <a:pt x="916" y="223"/>
                </a:lnTo>
                <a:close/>
                <a:moveTo>
                  <a:pt x="335" y="1312"/>
                </a:moveTo>
                <a:lnTo>
                  <a:pt x="212" y="1502"/>
                </a:lnTo>
                <a:lnTo>
                  <a:pt x="0" y="1426"/>
                </a:lnTo>
                <a:close/>
                <a:moveTo>
                  <a:pt x="885" y="0"/>
                </a:moveTo>
                <a:lnTo>
                  <a:pt x="1085" y="104"/>
                </a:lnTo>
                <a:lnTo>
                  <a:pt x="1027" y="323"/>
                </a:lnTo>
                <a:close/>
              </a:path>
            </a:pathLst>
          </a:custGeom>
          <a:solidFill>
            <a:srgbClr val="58585B">
              <a:alpha val="52000"/>
            </a:srgbClr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3090240" y="2685960"/>
            <a:ext cx="390240" cy="540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85" h="1502">
                <a:moveTo>
                  <a:pt x="937" y="1411"/>
                </a:moveTo>
                <a:lnTo>
                  <a:pt x="949" y="1368"/>
                </a:lnTo>
                <a:cubicBezTo>
                  <a:pt x="950" y="1366"/>
                  <a:pt x="950" y="1364"/>
                  <a:pt x="951" y="1362"/>
                </a:cubicBezTo>
                <a:lnTo>
                  <a:pt x="952" y="1345"/>
                </a:lnTo>
                <a:lnTo>
                  <a:pt x="890" y="1340"/>
                </a:lnTo>
                <a:lnTo>
                  <a:pt x="889" y="1357"/>
                </a:lnTo>
                <a:lnTo>
                  <a:pt x="890" y="1351"/>
                </a:lnTo>
                <a:lnTo>
                  <a:pt x="877" y="1393"/>
                </a:lnTo>
                <a:close/>
                <a:moveTo>
                  <a:pt x="954" y="1281"/>
                </a:moveTo>
                <a:lnTo>
                  <a:pt x="954" y="1270"/>
                </a:lnTo>
                <a:lnTo>
                  <a:pt x="951" y="1221"/>
                </a:lnTo>
                <a:lnTo>
                  <a:pt x="951" y="1215"/>
                </a:lnTo>
                <a:lnTo>
                  <a:pt x="889" y="1223"/>
                </a:lnTo>
                <a:lnTo>
                  <a:pt x="890" y="1225"/>
                </a:lnTo>
                <a:lnTo>
                  <a:pt x="892" y="1270"/>
                </a:lnTo>
                <a:lnTo>
                  <a:pt x="892" y="1281"/>
                </a:lnTo>
                <a:close/>
                <a:moveTo>
                  <a:pt x="942" y="1153"/>
                </a:moveTo>
                <a:lnTo>
                  <a:pt x="936" y="1118"/>
                </a:lnTo>
                <a:lnTo>
                  <a:pt x="930" y="1090"/>
                </a:lnTo>
                <a:lnTo>
                  <a:pt x="870" y="1105"/>
                </a:lnTo>
                <a:lnTo>
                  <a:pt x="875" y="1129"/>
                </a:lnTo>
                <a:lnTo>
                  <a:pt x="881" y="1163"/>
                </a:lnTo>
                <a:close/>
                <a:moveTo>
                  <a:pt x="914" y="1029"/>
                </a:moveTo>
                <a:lnTo>
                  <a:pt x="909" y="1013"/>
                </a:lnTo>
                <a:lnTo>
                  <a:pt x="894" y="969"/>
                </a:lnTo>
                <a:lnTo>
                  <a:pt x="836" y="989"/>
                </a:lnTo>
                <a:lnTo>
                  <a:pt x="850" y="1030"/>
                </a:lnTo>
                <a:lnTo>
                  <a:pt x="854" y="1046"/>
                </a:lnTo>
                <a:close/>
                <a:moveTo>
                  <a:pt x="872" y="910"/>
                </a:moveTo>
                <a:lnTo>
                  <a:pt x="849" y="860"/>
                </a:lnTo>
                <a:lnTo>
                  <a:pt x="845" y="851"/>
                </a:lnTo>
                <a:lnTo>
                  <a:pt x="790" y="879"/>
                </a:lnTo>
                <a:lnTo>
                  <a:pt x="793" y="885"/>
                </a:lnTo>
                <a:lnTo>
                  <a:pt x="814" y="932"/>
                </a:lnTo>
                <a:lnTo>
                  <a:pt x="815" y="932"/>
                </a:lnTo>
                <a:close/>
                <a:moveTo>
                  <a:pt x="815" y="794"/>
                </a:moveTo>
                <a:lnTo>
                  <a:pt x="798" y="764"/>
                </a:lnTo>
                <a:lnTo>
                  <a:pt x="782" y="740"/>
                </a:lnTo>
                <a:lnTo>
                  <a:pt x="730" y="774"/>
                </a:lnTo>
                <a:lnTo>
                  <a:pt x="745" y="796"/>
                </a:lnTo>
                <a:lnTo>
                  <a:pt x="762" y="826"/>
                </a:lnTo>
                <a:close/>
                <a:moveTo>
                  <a:pt x="745" y="688"/>
                </a:moveTo>
                <a:lnTo>
                  <a:pt x="730" y="668"/>
                </a:lnTo>
                <a:lnTo>
                  <a:pt x="707" y="639"/>
                </a:lnTo>
                <a:lnTo>
                  <a:pt x="659" y="677"/>
                </a:lnTo>
                <a:lnTo>
                  <a:pt x="680" y="704"/>
                </a:lnTo>
                <a:lnTo>
                  <a:pt x="696" y="725"/>
                </a:lnTo>
                <a:close/>
                <a:moveTo>
                  <a:pt x="666" y="590"/>
                </a:moveTo>
                <a:lnTo>
                  <a:pt x="643" y="563"/>
                </a:lnTo>
                <a:lnTo>
                  <a:pt x="625" y="543"/>
                </a:lnTo>
                <a:lnTo>
                  <a:pt x="579" y="585"/>
                </a:lnTo>
                <a:lnTo>
                  <a:pt x="595" y="604"/>
                </a:lnTo>
                <a:lnTo>
                  <a:pt x="619" y="631"/>
                </a:lnTo>
                <a:close/>
                <a:moveTo>
                  <a:pt x="581" y="498"/>
                </a:moveTo>
                <a:lnTo>
                  <a:pt x="542" y="457"/>
                </a:lnTo>
                <a:lnTo>
                  <a:pt x="538" y="453"/>
                </a:lnTo>
                <a:lnTo>
                  <a:pt x="495" y="497"/>
                </a:lnTo>
                <a:lnTo>
                  <a:pt x="498" y="500"/>
                </a:lnTo>
                <a:lnTo>
                  <a:pt x="537" y="541"/>
                </a:lnTo>
                <a:close/>
                <a:moveTo>
                  <a:pt x="494" y="409"/>
                </a:moveTo>
                <a:lnTo>
                  <a:pt x="489" y="404"/>
                </a:lnTo>
                <a:lnTo>
                  <a:pt x="448" y="367"/>
                </a:lnTo>
                <a:lnTo>
                  <a:pt x="406" y="412"/>
                </a:lnTo>
                <a:lnTo>
                  <a:pt x="445" y="448"/>
                </a:lnTo>
                <a:lnTo>
                  <a:pt x="450" y="453"/>
                </a:lnTo>
                <a:close/>
                <a:moveTo>
                  <a:pt x="401" y="325"/>
                </a:moveTo>
                <a:lnTo>
                  <a:pt x="377" y="303"/>
                </a:lnTo>
                <a:lnTo>
                  <a:pt x="353" y="284"/>
                </a:lnTo>
                <a:lnTo>
                  <a:pt x="314" y="332"/>
                </a:lnTo>
                <a:lnTo>
                  <a:pt x="336" y="350"/>
                </a:lnTo>
                <a:lnTo>
                  <a:pt x="361" y="371"/>
                </a:lnTo>
                <a:close/>
                <a:moveTo>
                  <a:pt x="305" y="245"/>
                </a:moveTo>
                <a:lnTo>
                  <a:pt x="265" y="214"/>
                </a:lnTo>
                <a:lnTo>
                  <a:pt x="255" y="207"/>
                </a:lnTo>
                <a:lnTo>
                  <a:pt x="219" y="257"/>
                </a:lnTo>
                <a:lnTo>
                  <a:pt x="227" y="263"/>
                </a:lnTo>
                <a:lnTo>
                  <a:pt x="267" y="294"/>
                </a:lnTo>
                <a:close/>
                <a:moveTo>
                  <a:pt x="202" y="171"/>
                </a:moveTo>
                <a:lnTo>
                  <a:pt x="156" y="141"/>
                </a:lnTo>
                <a:lnTo>
                  <a:pt x="147" y="137"/>
                </a:lnTo>
                <a:lnTo>
                  <a:pt x="120" y="192"/>
                </a:lnTo>
                <a:lnTo>
                  <a:pt x="123" y="193"/>
                </a:lnTo>
                <a:lnTo>
                  <a:pt x="170" y="223"/>
                </a:lnTo>
                <a:close/>
                <a:moveTo>
                  <a:pt x="751" y="1312"/>
                </a:moveTo>
                <a:lnTo>
                  <a:pt x="873" y="1502"/>
                </a:lnTo>
                <a:lnTo>
                  <a:pt x="1085" y="1426"/>
                </a:lnTo>
                <a:close/>
                <a:moveTo>
                  <a:pt x="201" y="0"/>
                </a:moveTo>
                <a:lnTo>
                  <a:pt x="0" y="104"/>
                </a:lnTo>
                <a:lnTo>
                  <a:pt x="58" y="323"/>
                </a:lnTo>
                <a:close/>
              </a:path>
            </a:pathLst>
          </a:custGeom>
          <a:solidFill>
            <a:srgbClr val="58585B">
              <a:alpha val="52000"/>
            </a:srgbClr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8000" y="271440"/>
            <a:ext cx="8847720" cy="3967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28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Digital Transformation across Countries and Companies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6680" y="4195080"/>
            <a:ext cx="674280" cy="2563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8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Smart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6480" y="4442040"/>
            <a:ext cx="393840" cy="2563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8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City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52119" y="4209840"/>
            <a:ext cx="674280" cy="2563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8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Smart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45200" y="4456800"/>
            <a:ext cx="823680" cy="2563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8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Hospital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30919" y="4195080"/>
            <a:ext cx="674280" cy="2563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8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Smart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00960" y="4442040"/>
            <a:ext cx="874080" cy="2563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8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Highway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44360" y="4186079"/>
            <a:ext cx="674280" cy="2563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8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Smart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69480" y="4432680"/>
            <a:ext cx="762839" cy="2563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8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Factory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78800" y="784439"/>
            <a:ext cx="1082880" cy="2260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6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IoT merges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28160" y="1028159"/>
            <a:ext cx="1786680" cy="2260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6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physical and virtual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97120" y="1271880"/>
            <a:ext cx="2043000" cy="2260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6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worlds, creating smart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181240" y="1515600"/>
            <a:ext cx="1276200" cy="2260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6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environments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02400" y="1555560"/>
            <a:ext cx="3678119" cy="2563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8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Digitization change the sector in the: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259600" y="1829880"/>
            <a:ext cx="3816720" cy="2563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8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User Experience with Digital Products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259600" y="2104200"/>
            <a:ext cx="2814119" cy="2563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8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Processes and Value Chain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59600" y="2378160"/>
            <a:ext cx="1609920" cy="2563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8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Business Model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-360"/>
            <a:ext cx="9144000" cy="514367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5401" h="14289">
                <a:moveTo>
                  <a:pt x="0" y="14289"/>
                </a:moveTo>
                <a:lnTo>
                  <a:pt x="25401" y="14289"/>
                </a:lnTo>
                <a:lnTo>
                  <a:pt x="254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28840" y="4782240"/>
            <a:ext cx="7596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D9D9D9"/>
                </a:solidFill>
                <a:latin typeface="Arial"/>
                <a:ea typeface="DejaVu Sans" pitchFamily="2"/>
                <a:cs typeface="Arial"/>
              </a:rPr>
              <a:t>8</a:t>
            </a:r>
          </a:p>
        </p:txBody>
      </p:sp>
      <p:sp>
        <p:nvSpPr>
          <p:cNvPr id="4" name="Freeform 3"/>
          <p:cNvSpPr/>
          <p:nvPr/>
        </p:nvSpPr>
        <p:spPr>
          <a:xfrm>
            <a:off x="604800" y="4835520"/>
            <a:ext cx="13680" cy="59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" h="166">
                <a:moveTo>
                  <a:pt x="0" y="166"/>
                </a:moveTo>
                <a:lnTo>
                  <a:pt x="39" y="166"/>
                </a:lnTo>
                <a:lnTo>
                  <a:pt x="39" y="0"/>
                </a:lnTo>
                <a:lnTo>
                  <a:pt x="0" y="0"/>
                </a:ln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94800" y="4834080"/>
            <a:ext cx="4428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4" h="174">
                <a:moveTo>
                  <a:pt x="124" y="50"/>
                </a:moveTo>
                <a:cubicBezTo>
                  <a:pt x="121" y="50"/>
                  <a:pt x="109" y="40"/>
                  <a:pt x="90" y="40"/>
                </a:cubicBezTo>
                <a:cubicBezTo>
                  <a:pt x="62" y="40"/>
                  <a:pt x="43" y="60"/>
                  <a:pt x="43" y="85"/>
                </a:cubicBezTo>
                <a:cubicBezTo>
                  <a:pt x="43" y="110"/>
                  <a:pt x="60" y="130"/>
                  <a:pt x="90" y="130"/>
                </a:cubicBezTo>
                <a:cubicBezTo>
                  <a:pt x="109" y="130"/>
                  <a:pt x="121" y="123"/>
                  <a:pt x="124" y="123"/>
                </a:cubicBezTo>
                <a:cubicBezTo>
                  <a:pt x="124" y="169"/>
                  <a:pt x="124" y="169"/>
                  <a:pt x="124" y="169"/>
                </a:cubicBezTo>
                <a:cubicBezTo>
                  <a:pt x="119" y="169"/>
                  <a:pt x="104" y="174"/>
                  <a:pt x="85" y="174"/>
                </a:cubicBezTo>
                <a:cubicBezTo>
                  <a:pt x="38" y="174"/>
                  <a:pt x="0" y="140"/>
                  <a:pt x="0" y="85"/>
                </a:cubicBezTo>
                <a:cubicBezTo>
                  <a:pt x="0" y="35"/>
                  <a:pt x="36" y="0"/>
                  <a:pt x="85" y="0"/>
                </a:cubicBezTo>
                <a:cubicBezTo>
                  <a:pt x="104" y="0"/>
                  <a:pt x="119" y="5"/>
                  <a:pt x="124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37840" y="4834080"/>
            <a:ext cx="4572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8" h="174">
                <a:moveTo>
                  <a:pt x="128" y="50"/>
                </a:moveTo>
                <a:cubicBezTo>
                  <a:pt x="125" y="50"/>
                  <a:pt x="113" y="40"/>
                  <a:pt x="90" y="40"/>
                </a:cubicBezTo>
                <a:cubicBezTo>
                  <a:pt x="62" y="40"/>
                  <a:pt x="45" y="60"/>
                  <a:pt x="45" y="85"/>
                </a:cubicBezTo>
                <a:cubicBezTo>
                  <a:pt x="45" y="110"/>
                  <a:pt x="62" y="130"/>
                  <a:pt x="90" y="130"/>
                </a:cubicBezTo>
                <a:cubicBezTo>
                  <a:pt x="110" y="130"/>
                  <a:pt x="125" y="123"/>
                  <a:pt x="128" y="123"/>
                </a:cubicBezTo>
                <a:cubicBezTo>
                  <a:pt x="128" y="169"/>
                  <a:pt x="128" y="169"/>
                  <a:pt x="128" y="169"/>
                </a:cubicBezTo>
                <a:cubicBezTo>
                  <a:pt x="123" y="169"/>
                  <a:pt x="108" y="174"/>
                  <a:pt x="87" y="174"/>
                </a:cubicBezTo>
                <a:cubicBezTo>
                  <a:pt x="40" y="174"/>
                  <a:pt x="0" y="140"/>
                  <a:pt x="0" y="85"/>
                </a:cubicBezTo>
                <a:cubicBezTo>
                  <a:pt x="0" y="35"/>
                  <a:pt x="37" y="0"/>
                  <a:pt x="87" y="0"/>
                </a:cubicBezTo>
                <a:cubicBezTo>
                  <a:pt x="108" y="0"/>
                  <a:pt x="123" y="5"/>
                  <a:pt x="128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55639" y="4834080"/>
            <a:ext cx="6120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1" h="174">
                <a:moveTo>
                  <a:pt x="171" y="85"/>
                </a:moveTo>
                <a:cubicBezTo>
                  <a:pt x="171" y="133"/>
                  <a:pt x="137" y="174"/>
                  <a:pt x="86" y="174"/>
                </a:cubicBezTo>
                <a:cubicBezTo>
                  <a:pt x="35" y="174"/>
                  <a:pt x="0" y="133"/>
                  <a:pt x="0" y="85"/>
                </a:cubicBezTo>
                <a:cubicBezTo>
                  <a:pt x="0" y="37"/>
                  <a:pt x="35" y="0"/>
                  <a:pt x="86" y="0"/>
                </a:cubicBezTo>
                <a:cubicBezTo>
                  <a:pt x="137" y="0"/>
                  <a:pt x="171" y="37"/>
                  <a:pt x="171" y="85"/>
                </a:cubicBezTo>
                <a:close/>
                <a:moveTo>
                  <a:pt x="86" y="42"/>
                </a:moveTo>
                <a:cubicBezTo>
                  <a:pt x="62" y="42"/>
                  <a:pt x="45" y="63"/>
                  <a:pt x="45" y="85"/>
                </a:cubicBezTo>
                <a:cubicBezTo>
                  <a:pt x="45" y="110"/>
                  <a:pt x="62" y="130"/>
                  <a:pt x="86" y="130"/>
                </a:cubicBezTo>
                <a:cubicBezTo>
                  <a:pt x="110" y="130"/>
                  <a:pt x="127" y="110"/>
                  <a:pt x="127" y="85"/>
                </a:cubicBezTo>
                <a:cubicBezTo>
                  <a:pt x="127" y="63"/>
                  <a:pt x="110" y="42"/>
                  <a:pt x="86" y="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38280" y="4834080"/>
            <a:ext cx="4140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6" h="174">
                <a:moveTo>
                  <a:pt x="105" y="40"/>
                </a:moveTo>
                <a:cubicBezTo>
                  <a:pt x="102" y="40"/>
                  <a:pt x="85" y="35"/>
                  <a:pt x="72" y="35"/>
                </a:cubicBezTo>
                <a:cubicBezTo>
                  <a:pt x="55" y="35"/>
                  <a:pt x="45" y="40"/>
                  <a:pt x="45" y="50"/>
                </a:cubicBezTo>
                <a:cubicBezTo>
                  <a:pt x="45" y="60"/>
                  <a:pt x="57" y="63"/>
                  <a:pt x="65" y="65"/>
                </a:cubicBezTo>
                <a:cubicBezTo>
                  <a:pt x="75" y="68"/>
                  <a:pt x="75" y="68"/>
                  <a:pt x="75" y="68"/>
                </a:cubicBezTo>
                <a:cubicBezTo>
                  <a:pt x="102" y="78"/>
                  <a:pt x="116" y="95"/>
                  <a:pt x="116" y="118"/>
                </a:cubicBezTo>
                <a:cubicBezTo>
                  <a:pt x="116" y="159"/>
                  <a:pt x="80" y="174"/>
                  <a:pt x="47" y="174"/>
                </a:cubicBezTo>
                <a:cubicBezTo>
                  <a:pt x="25" y="174"/>
                  <a:pt x="3" y="169"/>
                  <a:pt x="3" y="169"/>
                </a:cubicBezTo>
                <a:cubicBezTo>
                  <a:pt x="3" y="130"/>
                  <a:pt x="3" y="130"/>
                  <a:pt x="3" y="130"/>
                </a:cubicBezTo>
                <a:cubicBezTo>
                  <a:pt x="5" y="130"/>
                  <a:pt x="23" y="135"/>
                  <a:pt x="40" y="135"/>
                </a:cubicBezTo>
                <a:cubicBezTo>
                  <a:pt x="62" y="135"/>
                  <a:pt x="72" y="130"/>
                  <a:pt x="72" y="120"/>
                </a:cubicBezTo>
                <a:cubicBezTo>
                  <a:pt x="72" y="113"/>
                  <a:pt x="62" y="108"/>
                  <a:pt x="52" y="103"/>
                </a:cubicBezTo>
                <a:cubicBezTo>
                  <a:pt x="50" y="103"/>
                  <a:pt x="47" y="103"/>
                  <a:pt x="45" y="100"/>
                </a:cubicBezTo>
                <a:cubicBezTo>
                  <a:pt x="20" y="93"/>
                  <a:pt x="0" y="80"/>
                  <a:pt x="0" y="52"/>
                </a:cubicBezTo>
                <a:cubicBezTo>
                  <a:pt x="0" y="20"/>
                  <a:pt x="25" y="0"/>
                  <a:pt x="62" y="0"/>
                </a:cubicBezTo>
                <a:cubicBezTo>
                  <a:pt x="85" y="0"/>
                  <a:pt x="102" y="5"/>
                  <a:pt x="105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07239" y="4763880"/>
            <a:ext cx="1548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86">
                <a:moveTo>
                  <a:pt x="44" y="20"/>
                </a:moveTo>
                <a:cubicBezTo>
                  <a:pt x="44" y="7"/>
                  <a:pt x="33" y="0"/>
                  <a:pt x="20" y="0"/>
                </a:cubicBezTo>
                <a:cubicBezTo>
                  <a:pt x="10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0" y="86"/>
                  <a:pt x="20" y="86"/>
                </a:cubicBezTo>
                <a:cubicBezTo>
                  <a:pt x="33" y="86"/>
                  <a:pt x="44" y="75"/>
                  <a:pt x="44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4864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3" y="0"/>
                  <a:pt x="20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0" y="141"/>
                </a:cubicBezTo>
                <a:cubicBezTo>
                  <a:pt x="33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89680" y="4714920"/>
            <a:ext cx="15120" cy="94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264">
                <a:moveTo>
                  <a:pt x="43" y="20"/>
                </a:moveTo>
                <a:cubicBezTo>
                  <a:pt x="43" y="10"/>
                  <a:pt x="33" y="0"/>
                  <a:pt x="20" y="0"/>
                </a:cubicBezTo>
                <a:cubicBezTo>
                  <a:pt x="10" y="0"/>
                  <a:pt x="0" y="10"/>
                  <a:pt x="0" y="20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54"/>
                  <a:pt x="10" y="264"/>
                  <a:pt x="20" y="264"/>
                </a:cubicBezTo>
                <a:cubicBezTo>
                  <a:pt x="33" y="264"/>
                  <a:pt x="43" y="254"/>
                  <a:pt x="43" y="2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2928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2" y="0"/>
                  <a:pt x="20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0" y="141"/>
                </a:cubicBezTo>
                <a:cubicBezTo>
                  <a:pt x="32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70320" y="4763880"/>
            <a:ext cx="1548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86">
                <a:moveTo>
                  <a:pt x="44" y="20"/>
                </a:moveTo>
                <a:cubicBezTo>
                  <a:pt x="44" y="7"/>
                  <a:pt x="34" y="0"/>
                  <a:pt x="21" y="0"/>
                </a:cubicBezTo>
                <a:cubicBezTo>
                  <a:pt x="11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1" y="86"/>
                  <a:pt x="21" y="86"/>
                </a:cubicBezTo>
                <a:cubicBezTo>
                  <a:pt x="34" y="86"/>
                  <a:pt x="44" y="75"/>
                  <a:pt x="44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11360" y="4744080"/>
            <a:ext cx="1548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141">
                <a:moveTo>
                  <a:pt x="44" y="19"/>
                </a:moveTo>
                <a:cubicBezTo>
                  <a:pt x="44" y="7"/>
                  <a:pt x="34" y="0"/>
                  <a:pt x="24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4" y="141"/>
                </a:cubicBezTo>
                <a:cubicBezTo>
                  <a:pt x="34" y="141"/>
                  <a:pt x="44" y="131"/>
                  <a:pt x="44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51320" y="4714920"/>
            <a:ext cx="15120" cy="94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264">
                <a:moveTo>
                  <a:pt x="43" y="20"/>
                </a:moveTo>
                <a:cubicBezTo>
                  <a:pt x="43" y="10"/>
                  <a:pt x="32" y="0"/>
                  <a:pt x="22" y="0"/>
                </a:cubicBezTo>
                <a:cubicBezTo>
                  <a:pt x="9" y="0"/>
                  <a:pt x="0" y="10"/>
                  <a:pt x="0" y="20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54"/>
                  <a:pt x="9" y="264"/>
                  <a:pt x="22" y="264"/>
                </a:cubicBezTo>
                <a:cubicBezTo>
                  <a:pt x="32" y="264"/>
                  <a:pt x="43" y="254"/>
                  <a:pt x="43" y="2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9236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3" y="0"/>
                  <a:pt x="23" y="0"/>
                </a:cubicBezTo>
                <a:cubicBezTo>
                  <a:pt x="11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1" y="141"/>
                  <a:pt x="23" y="141"/>
                </a:cubicBezTo>
                <a:cubicBezTo>
                  <a:pt x="33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833399" y="4763880"/>
            <a:ext cx="1512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86">
                <a:moveTo>
                  <a:pt x="43" y="20"/>
                </a:moveTo>
                <a:cubicBezTo>
                  <a:pt x="43" y="7"/>
                  <a:pt x="34" y="0"/>
                  <a:pt x="24" y="0"/>
                </a:cubicBezTo>
                <a:cubicBezTo>
                  <a:pt x="10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0" y="86"/>
                  <a:pt x="24" y="86"/>
                </a:cubicBezTo>
                <a:cubicBezTo>
                  <a:pt x="34" y="86"/>
                  <a:pt x="43" y="75"/>
                  <a:pt x="43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0" y="2957759"/>
            <a:ext cx="9151560" cy="2185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5422" h="6072">
                <a:moveTo>
                  <a:pt x="0" y="6072"/>
                </a:moveTo>
                <a:lnTo>
                  <a:pt x="25422" y="6072"/>
                </a:lnTo>
                <a:lnTo>
                  <a:pt x="25422" y="0"/>
                </a:lnTo>
                <a:lnTo>
                  <a:pt x="0" y="0"/>
                </a:ln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43960" y="3238200"/>
            <a:ext cx="503640" cy="1009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00" h="2804">
                <a:moveTo>
                  <a:pt x="1372" y="2804"/>
                </a:moveTo>
                <a:cubicBezTo>
                  <a:pt x="600" y="2788"/>
                  <a:pt x="-15" y="2149"/>
                  <a:pt x="0" y="1375"/>
                </a:cubicBezTo>
                <a:cubicBezTo>
                  <a:pt x="15" y="611"/>
                  <a:pt x="638" y="0"/>
                  <a:pt x="1400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033919" y="3238560"/>
            <a:ext cx="503640" cy="100871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00" h="2803">
                <a:moveTo>
                  <a:pt x="27" y="0"/>
                </a:moveTo>
                <a:cubicBezTo>
                  <a:pt x="801" y="15"/>
                  <a:pt x="1415" y="654"/>
                  <a:pt x="1400" y="1429"/>
                </a:cubicBezTo>
                <a:cubicBezTo>
                  <a:pt x="1385" y="2192"/>
                  <a:pt x="763" y="2803"/>
                  <a:pt x="0" y="2803"/>
                </a:cubicBezTo>
                <a:close/>
              </a:path>
            </a:pathLst>
          </a:custGeom>
          <a:solidFill>
            <a:srgbClr val="D9D9D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29919" y="4781160"/>
            <a:ext cx="241308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D9D9D9"/>
                </a:solidFill>
                <a:latin typeface="Arial"/>
                <a:ea typeface="DejaVu Sans" pitchFamily="2"/>
                <a:cs typeface="Arial"/>
              </a:rPr>
              <a:t>© 2017 Cisco and/or its affiliates. All rights reserved. Cisco Confidential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72280" y="3305520"/>
            <a:ext cx="663624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Develop entrepreneurial and social impact mindset through highly engaging hands-on and simulated learning activities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72280" y="3458160"/>
            <a:ext cx="338400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including Prototyping Lab and Packet Tracer 7.0 to develop: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72280" y="372096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81719" y="3699000"/>
            <a:ext cx="501156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21st Century Skills such as Creativity, Critical thinking, Collaboration and Communication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72280" y="392508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81719" y="3903120"/>
            <a:ext cx="318744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Rapid prototyping with Sensors, Electronics and Arduino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72280" y="412776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81719" y="4105800"/>
            <a:ext cx="345708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Use visual programming or Python to program a Raspberry Pi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72280" y="433044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81719" y="4308120"/>
            <a:ext cx="2759039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Connect with Cloud Services using RESTful APIs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72280" y="453492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81719" y="4512960"/>
            <a:ext cx="320256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Collect, store and visualize data from sensors in real time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72280" y="473760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81719" y="4715640"/>
            <a:ext cx="228816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Apply analytics to gain insights from data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72280" y="494028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81719" y="4918320"/>
            <a:ext cx="258552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Present IoT solutions and their business value</a:t>
            </a:r>
          </a:p>
        </p:txBody>
      </p:sp>
      <p:pic>
        <p:nvPicPr>
          <p:cNvPr id="38" nam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60" y="3342239"/>
            <a:ext cx="520919" cy="74015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TextBox 38"/>
          <p:cNvSpPr txBox="1"/>
          <p:nvPr/>
        </p:nvSpPr>
        <p:spPr>
          <a:xfrm>
            <a:off x="1742400" y="3025080"/>
            <a:ext cx="70488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4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Features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4720" y="1433520"/>
            <a:ext cx="163152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IoT Fundamentals is a </a:t>
            </a:r>
            <a:r>
              <a:rPr lang="en-US" sz="1000" b="1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multi-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4720" y="1586160"/>
            <a:ext cx="210420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 b="1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disciplinary</a:t>
            </a: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, </a:t>
            </a:r>
            <a:r>
              <a:rPr lang="en-US" sz="1000" b="1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hands-on, curriculum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4720" y="1738800"/>
            <a:ext cx="2013839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teaching </a:t>
            </a:r>
            <a:r>
              <a:rPr lang="en-US" sz="1000" b="1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how to ideate, prototype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4720" y="1891080"/>
            <a:ext cx="2026079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 b="1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and articulate the business value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4720" y="2043360"/>
            <a:ext cx="196200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 b="1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of an “end-to-end IoT Solution”.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4720" y="2196000"/>
            <a:ext cx="1878119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The curriculum provides a strong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84720" y="2348280"/>
            <a:ext cx="206280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skills and design-thinking foundation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84720" y="2500560"/>
            <a:ext cx="195156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for IoT job families that exist today</a:t>
            </a:r>
          </a:p>
        </p:txBody>
      </p:sp>
      <p:sp>
        <p:nvSpPr>
          <p:cNvPr id="48" name="Freeform 47"/>
          <p:cNvSpPr/>
          <p:nvPr/>
        </p:nvSpPr>
        <p:spPr>
          <a:xfrm>
            <a:off x="502920" y="1013399"/>
            <a:ext cx="2342160" cy="295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07" h="822">
                <a:moveTo>
                  <a:pt x="0" y="822"/>
                </a:moveTo>
                <a:lnTo>
                  <a:pt x="6507" y="822"/>
                </a:lnTo>
                <a:lnTo>
                  <a:pt x="6507" y="0"/>
                </a:lnTo>
                <a:lnTo>
                  <a:pt x="0" y="0"/>
                </a:lnTo>
                <a:close/>
              </a:path>
            </a:pathLst>
          </a:custGeom>
          <a:solidFill>
            <a:srgbClr val="FDCD7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486000" y="993600"/>
            <a:ext cx="158400" cy="3290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1" h="915">
                <a:moveTo>
                  <a:pt x="0" y="0"/>
                </a:moveTo>
                <a:lnTo>
                  <a:pt x="441" y="458"/>
                </a:lnTo>
                <a:lnTo>
                  <a:pt x="0" y="91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2837520" y="1011599"/>
            <a:ext cx="306360" cy="300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52" h="835">
                <a:moveTo>
                  <a:pt x="0" y="835"/>
                </a:moveTo>
                <a:lnTo>
                  <a:pt x="0" y="0"/>
                </a:lnTo>
                <a:lnTo>
                  <a:pt x="852" y="835"/>
                </a:lnTo>
                <a:close/>
              </a:path>
            </a:pathLst>
          </a:custGeom>
          <a:solidFill>
            <a:srgbClr val="FBAB18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2837520" y="1308960"/>
            <a:ext cx="304920" cy="1569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48" h="437">
                <a:moveTo>
                  <a:pt x="0" y="437"/>
                </a:moveTo>
                <a:lnTo>
                  <a:pt x="848" y="437"/>
                </a:lnTo>
                <a:lnTo>
                  <a:pt x="8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BAB18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2793240" y="1461240"/>
            <a:ext cx="387000" cy="2088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76" h="581">
                <a:moveTo>
                  <a:pt x="1076" y="0"/>
                </a:moveTo>
                <a:lnTo>
                  <a:pt x="539" y="581"/>
                </a:lnTo>
                <a:lnTo>
                  <a:pt x="0" y="0"/>
                </a:lnTo>
                <a:close/>
              </a:path>
            </a:pathLst>
          </a:custGeom>
          <a:solidFill>
            <a:srgbClr val="FBAB18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4720" y="2653200"/>
            <a:ext cx="98208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and in the future.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30799" y="1065239"/>
            <a:ext cx="745919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4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Overview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486239" y="1423799"/>
            <a:ext cx="214200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The skills developed in the curriculum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486239" y="1576440"/>
            <a:ext cx="188892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is the starting point to prepare for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86239" y="1728719"/>
            <a:ext cx="201096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 b="1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employer-validated </a:t>
            </a: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entry-level job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486239" y="1880999"/>
            <a:ext cx="686519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families like: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486239" y="214380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96040" y="2121839"/>
            <a:ext cx="137700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IoT Device Management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486239" y="234828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596040" y="2326320"/>
            <a:ext cx="118800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IoT Product Manager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86239" y="255096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64" name="Freeform 63"/>
          <p:cNvSpPr/>
          <p:nvPr/>
        </p:nvSpPr>
        <p:spPr>
          <a:xfrm>
            <a:off x="3303720" y="1013399"/>
            <a:ext cx="2342520" cy="2970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08" h="826">
                <a:moveTo>
                  <a:pt x="0" y="826"/>
                </a:moveTo>
                <a:lnTo>
                  <a:pt x="6508" y="826"/>
                </a:lnTo>
                <a:lnTo>
                  <a:pt x="65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086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3287159" y="995040"/>
            <a:ext cx="156960" cy="3290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7" h="915">
                <a:moveTo>
                  <a:pt x="0" y="0"/>
                </a:moveTo>
                <a:lnTo>
                  <a:pt x="437" y="458"/>
                </a:lnTo>
                <a:lnTo>
                  <a:pt x="0" y="91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5649120" y="1013399"/>
            <a:ext cx="306360" cy="300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52" h="835">
                <a:moveTo>
                  <a:pt x="0" y="835"/>
                </a:moveTo>
                <a:lnTo>
                  <a:pt x="0" y="0"/>
                </a:lnTo>
                <a:lnTo>
                  <a:pt x="852" y="835"/>
                </a:lnTo>
                <a:close/>
              </a:path>
            </a:pathLst>
          </a:custGeom>
          <a:solidFill>
            <a:srgbClr val="004C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5649120" y="1310400"/>
            <a:ext cx="306360" cy="1569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52" h="437">
                <a:moveTo>
                  <a:pt x="0" y="437"/>
                </a:moveTo>
                <a:lnTo>
                  <a:pt x="852" y="437"/>
                </a:lnTo>
                <a:lnTo>
                  <a:pt x="8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C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5605200" y="1463039"/>
            <a:ext cx="387000" cy="2070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76" h="576">
                <a:moveTo>
                  <a:pt x="1076" y="0"/>
                </a:moveTo>
                <a:lnTo>
                  <a:pt x="538" y="576"/>
                </a:lnTo>
                <a:lnTo>
                  <a:pt x="0" y="0"/>
                </a:lnTo>
                <a:close/>
              </a:path>
            </a:pathLst>
          </a:custGeom>
          <a:solidFill>
            <a:srgbClr val="004C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596040" y="2529000"/>
            <a:ext cx="1026359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IoT Data Analytics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28720" y="1065960"/>
            <a:ext cx="97308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4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Career Prep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251760" y="1418039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361560" y="1395720"/>
            <a:ext cx="146988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Connecting Things course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251760" y="162072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361560" y="1598400"/>
            <a:ext cx="155988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Big Data &amp; Analytics course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251760" y="182484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361560" y="1802880"/>
            <a:ext cx="157644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Hackathon Playbook course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251760" y="202788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361560" y="2005560"/>
            <a:ext cx="127188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Cisco Prototyping Lab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251760" y="223056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80" name="Freeform 79"/>
          <p:cNvSpPr/>
          <p:nvPr/>
        </p:nvSpPr>
        <p:spPr>
          <a:xfrm>
            <a:off x="6068520" y="1008719"/>
            <a:ext cx="2534400" cy="295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041" h="822">
                <a:moveTo>
                  <a:pt x="0" y="822"/>
                </a:moveTo>
                <a:lnTo>
                  <a:pt x="7041" y="822"/>
                </a:lnTo>
                <a:lnTo>
                  <a:pt x="7041" y="0"/>
                </a:lnTo>
                <a:lnTo>
                  <a:pt x="0" y="0"/>
                </a:lnTo>
                <a:close/>
              </a:path>
            </a:pathLst>
          </a:custGeom>
          <a:solidFill>
            <a:srgbClr val="F24045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6051600" y="988920"/>
            <a:ext cx="158400" cy="3290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1" h="915">
                <a:moveTo>
                  <a:pt x="0" y="0"/>
                </a:moveTo>
                <a:lnTo>
                  <a:pt x="441" y="458"/>
                </a:lnTo>
                <a:lnTo>
                  <a:pt x="0" y="91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8601120" y="1007280"/>
            <a:ext cx="308160" cy="300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57" h="835">
                <a:moveTo>
                  <a:pt x="0" y="835"/>
                </a:moveTo>
                <a:lnTo>
                  <a:pt x="0" y="0"/>
                </a:lnTo>
                <a:lnTo>
                  <a:pt x="857" y="835"/>
                </a:lnTo>
                <a:close/>
              </a:path>
            </a:pathLst>
          </a:custGeom>
          <a:solidFill>
            <a:srgbClr val="9E0B0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3" name="Freeform 82"/>
          <p:cNvSpPr/>
          <p:nvPr/>
        </p:nvSpPr>
        <p:spPr>
          <a:xfrm>
            <a:off x="8601120" y="1304280"/>
            <a:ext cx="306360" cy="1569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52" h="437">
                <a:moveTo>
                  <a:pt x="0" y="437"/>
                </a:moveTo>
                <a:lnTo>
                  <a:pt x="852" y="437"/>
                </a:lnTo>
                <a:lnTo>
                  <a:pt x="852" y="0"/>
                </a:lnTo>
                <a:lnTo>
                  <a:pt x="0" y="0"/>
                </a:lnTo>
                <a:close/>
              </a:path>
            </a:pathLst>
          </a:custGeom>
          <a:solidFill>
            <a:srgbClr val="9E0B0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4" name="Freeform 83"/>
          <p:cNvSpPr/>
          <p:nvPr/>
        </p:nvSpPr>
        <p:spPr>
          <a:xfrm>
            <a:off x="8557200" y="1456920"/>
            <a:ext cx="388440" cy="2088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80" h="581">
                <a:moveTo>
                  <a:pt x="1080" y="0"/>
                </a:moveTo>
                <a:lnTo>
                  <a:pt x="540" y="581"/>
                </a:lnTo>
                <a:lnTo>
                  <a:pt x="0" y="0"/>
                </a:lnTo>
                <a:close/>
              </a:path>
            </a:pathLst>
          </a:custGeom>
          <a:solidFill>
            <a:srgbClr val="9E0B0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361560" y="2208240"/>
            <a:ext cx="152928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Cisco Packet Tracer (PT 7)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313680" y="1060200"/>
            <a:ext cx="175644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4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Learning Components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29200" y="441360"/>
            <a:ext cx="5358960" cy="45611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321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IoT Fundamentals Curriculum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-360"/>
            <a:ext cx="9144000" cy="514367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5401" h="14289">
                <a:moveTo>
                  <a:pt x="0" y="14289"/>
                </a:moveTo>
                <a:lnTo>
                  <a:pt x="25401" y="14289"/>
                </a:lnTo>
                <a:lnTo>
                  <a:pt x="254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86360" y="4782240"/>
            <a:ext cx="8604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D9D9D9"/>
                </a:solidFill>
                <a:latin typeface="Arial"/>
                <a:ea typeface="DejaVu Sans" pitchFamily="2"/>
                <a:cs typeface="Arial"/>
              </a:rPr>
              <a:t>10</a:t>
            </a:r>
          </a:p>
        </p:txBody>
      </p:sp>
      <p:sp>
        <p:nvSpPr>
          <p:cNvPr id="4" name="Freeform 3"/>
          <p:cNvSpPr/>
          <p:nvPr/>
        </p:nvSpPr>
        <p:spPr>
          <a:xfrm>
            <a:off x="604800" y="4835520"/>
            <a:ext cx="13680" cy="59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" h="166">
                <a:moveTo>
                  <a:pt x="0" y="166"/>
                </a:moveTo>
                <a:lnTo>
                  <a:pt x="39" y="166"/>
                </a:lnTo>
                <a:lnTo>
                  <a:pt x="39" y="0"/>
                </a:lnTo>
                <a:lnTo>
                  <a:pt x="0" y="0"/>
                </a:ln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94800" y="4834080"/>
            <a:ext cx="4428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4" h="174">
                <a:moveTo>
                  <a:pt x="124" y="50"/>
                </a:moveTo>
                <a:cubicBezTo>
                  <a:pt x="121" y="50"/>
                  <a:pt x="109" y="40"/>
                  <a:pt x="90" y="40"/>
                </a:cubicBezTo>
                <a:cubicBezTo>
                  <a:pt x="62" y="40"/>
                  <a:pt x="43" y="60"/>
                  <a:pt x="43" y="85"/>
                </a:cubicBezTo>
                <a:cubicBezTo>
                  <a:pt x="43" y="110"/>
                  <a:pt x="60" y="130"/>
                  <a:pt x="90" y="130"/>
                </a:cubicBezTo>
                <a:cubicBezTo>
                  <a:pt x="109" y="130"/>
                  <a:pt x="121" y="123"/>
                  <a:pt x="124" y="123"/>
                </a:cubicBezTo>
                <a:cubicBezTo>
                  <a:pt x="124" y="169"/>
                  <a:pt x="124" y="169"/>
                  <a:pt x="124" y="169"/>
                </a:cubicBezTo>
                <a:cubicBezTo>
                  <a:pt x="119" y="169"/>
                  <a:pt x="104" y="174"/>
                  <a:pt x="85" y="174"/>
                </a:cubicBezTo>
                <a:cubicBezTo>
                  <a:pt x="38" y="174"/>
                  <a:pt x="0" y="140"/>
                  <a:pt x="0" y="85"/>
                </a:cubicBezTo>
                <a:cubicBezTo>
                  <a:pt x="0" y="35"/>
                  <a:pt x="36" y="0"/>
                  <a:pt x="85" y="0"/>
                </a:cubicBezTo>
                <a:cubicBezTo>
                  <a:pt x="104" y="0"/>
                  <a:pt x="119" y="5"/>
                  <a:pt x="124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37840" y="4834080"/>
            <a:ext cx="4572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8" h="174">
                <a:moveTo>
                  <a:pt x="128" y="50"/>
                </a:moveTo>
                <a:cubicBezTo>
                  <a:pt x="125" y="50"/>
                  <a:pt x="113" y="40"/>
                  <a:pt x="90" y="40"/>
                </a:cubicBezTo>
                <a:cubicBezTo>
                  <a:pt x="62" y="40"/>
                  <a:pt x="45" y="60"/>
                  <a:pt x="45" y="85"/>
                </a:cubicBezTo>
                <a:cubicBezTo>
                  <a:pt x="45" y="110"/>
                  <a:pt x="62" y="130"/>
                  <a:pt x="90" y="130"/>
                </a:cubicBezTo>
                <a:cubicBezTo>
                  <a:pt x="110" y="130"/>
                  <a:pt x="125" y="123"/>
                  <a:pt x="128" y="123"/>
                </a:cubicBezTo>
                <a:cubicBezTo>
                  <a:pt x="128" y="169"/>
                  <a:pt x="128" y="169"/>
                  <a:pt x="128" y="169"/>
                </a:cubicBezTo>
                <a:cubicBezTo>
                  <a:pt x="123" y="169"/>
                  <a:pt x="108" y="174"/>
                  <a:pt x="87" y="174"/>
                </a:cubicBezTo>
                <a:cubicBezTo>
                  <a:pt x="40" y="174"/>
                  <a:pt x="0" y="140"/>
                  <a:pt x="0" y="85"/>
                </a:cubicBezTo>
                <a:cubicBezTo>
                  <a:pt x="0" y="35"/>
                  <a:pt x="37" y="0"/>
                  <a:pt x="87" y="0"/>
                </a:cubicBezTo>
                <a:cubicBezTo>
                  <a:pt x="108" y="0"/>
                  <a:pt x="123" y="5"/>
                  <a:pt x="128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55639" y="4834080"/>
            <a:ext cx="6120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1" h="174">
                <a:moveTo>
                  <a:pt x="171" y="85"/>
                </a:moveTo>
                <a:cubicBezTo>
                  <a:pt x="171" y="133"/>
                  <a:pt x="137" y="174"/>
                  <a:pt x="86" y="174"/>
                </a:cubicBezTo>
                <a:cubicBezTo>
                  <a:pt x="35" y="174"/>
                  <a:pt x="0" y="133"/>
                  <a:pt x="0" y="85"/>
                </a:cubicBezTo>
                <a:cubicBezTo>
                  <a:pt x="0" y="37"/>
                  <a:pt x="35" y="0"/>
                  <a:pt x="86" y="0"/>
                </a:cubicBezTo>
                <a:cubicBezTo>
                  <a:pt x="137" y="0"/>
                  <a:pt x="171" y="37"/>
                  <a:pt x="171" y="85"/>
                </a:cubicBezTo>
                <a:close/>
                <a:moveTo>
                  <a:pt x="86" y="42"/>
                </a:moveTo>
                <a:cubicBezTo>
                  <a:pt x="62" y="42"/>
                  <a:pt x="45" y="63"/>
                  <a:pt x="45" y="85"/>
                </a:cubicBezTo>
                <a:cubicBezTo>
                  <a:pt x="45" y="110"/>
                  <a:pt x="62" y="130"/>
                  <a:pt x="86" y="130"/>
                </a:cubicBezTo>
                <a:cubicBezTo>
                  <a:pt x="110" y="130"/>
                  <a:pt x="127" y="110"/>
                  <a:pt x="127" y="85"/>
                </a:cubicBezTo>
                <a:cubicBezTo>
                  <a:pt x="127" y="63"/>
                  <a:pt x="110" y="42"/>
                  <a:pt x="86" y="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38280" y="4834080"/>
            <a:ext cx="4140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6" h="174">
                <a:moveTo>
                  <a:pt x="105" y="40"/>
                </a:moveTo>
                <a:cubicBezTo>
                  <a:pt x="102" y="40"/>
                  <a:pt x="85" y="35"/>
                  <a:pt x="72" y="35"/>
                </a:cubicBezTo>
                <a:cubicBezTo>
                  <a:pt x="55" y="35"/>
                  <a:pt x="45" y="40"/>
                  <a:pt x="45" y="50"/>
                </a:cubicBezTo>
                <a:cubicBezTo>
                  <a:pt x="45" y="60"/>
                  <a:pt x="57" y="63"/>
                  <a:pt x="65" y="65"/>
                </a:cubicBezTo>
                <a:cubicBezTo>
                  <a:pt x="75" y="68"/>
                  <a:pt x="75" y="68"/>
                  <a:pt x="75" y="68"/>
                </a:cubicBezTo>
                <a:cubicBezTo>
                  <a:pt x="102" y="78"/>
                  <a:pt x="116" y="95"/>
                  <a:pt x="116" y="118"/>
                </a:cubicBezTo>
                <a:cubicBezTo>
                  <a:pt x="116" y="159"/>
                  <a:pt x="80" y="174"/>
                  <a:pt x="47" y="174"/>
                </a:cubicBezTo>
                <a:cubicBezTo>
                  <a:pt x="25" y="174"/>
                  <a:pt x="3" y="169"/>
                  <a:pt x="3" y="169"/>
                </a:cubicBezTo>
                <a:cubicBezTo>
                  <a:pt x="3" y="130"/>
                  <a:pt x="3" y="130"/>
                  <a:pt x="3" y="130"/>
                </a:cubicBezTo>
                <a:cubicBezTo>
                  <a:pt x="5" y="130"/>
                  <a:pt x="23" y="135"/>
                  <a:pt x="40" y="135"/>
                </a:cubicBezTo>
                <a:cubicBezTo>
                  <a:pt x="62" y="135"/>
                  <a:pt x="72" y="130"/>
                  <a:pt x="72" y="120"/>
                </a:cubicBezTo>
                <a:cubicBezTo>
                  <a:pt x="72" y="113"/>
                  <a:pt x="62" y="108"/>
                  <a:pt x="52" y="103"/>
                </a:cubicBezTo>
                <a:cubicBezTo>
                  <a:pt x="50" y="103"/>
                  <a:pt x="47" y="103"/>
                  <a:pt x="45" y="100"/>
                </a:cubicBezTo>
                <a:cubicBezTo>
                  <a:pt x="20" y="93"/>
                  <a:pt x="0" y="80"/>
                  <a:pt x="0" y="52"/>
                </a:cubicBezTo>
                <a:cubicBezTo>
                  <a:pt x="0" y="20"/>
                  <a:pt x="25" y="0"/>
                  <a:pt x="62" y="0"/>
                </a:cubicBezTo>
                <a:cubicBezTo>
                  <a:pt x="85" y="0"/>
                  <a:pt x="102" y="5"/>
                  <a:pt x="105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07239" y="4763880"/>
            <a:ext cx="1548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86">
                <a:moveTo>
                  <a:pt x="44" y="20"/>
                </a:moveTo>
                <a:cubicBezTo>
                  <a:pt x="44" y="7"/>
                  <a:pt x="33" y="0"/>
                  <a:pt x="20" y="0"/>
                </a:cubicBezTo>
                <a:cubicBezTo>
                  <a:pt x="10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0" y="86"/>
                  <a:pt x="20" y="86"/>
                </a:cubicBezTo>
                <a:cubicBezTo>
                  <a:pt x="33" y="86"/>
                  <a:pt x="44" y="75"/>
                  <a:pt x="44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4864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3" y="0"/>
                  <a:pt x="20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0" y="141"/>
                </a:cubicBezTo>
                <a:cubicBezTo>
                  <a:pt x="33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89680" y="4714920"/>
            <a:ext cx="15120" cy="94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264">
                <a:moveTo>
                  <a:pt x="43" y="20"/>
                </a:moveTo>
                <a:cubicBezTo>
                  <a:pt x="43" y="10"/>
                  <a:pt x="33" y="0"/>
                  <a:pt x="20" y="0"/>
                </a:cubicBezTo>
                <a:cubicBezTo>
                  <a:pt x="10" y="0"/>
                  <a:pt x="0" y="10"/>
                  <a:pt x="0" y="20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54"/>
                  <a:pt x="10" y="264"/>
                  <a:pt x="20" y="264"/>
                </a:cubicBezTo>
                <a:cubicBezTo>
                  <a:pt x="33" y="264"/>
                  <a:pt x="43" y="254"/>
                  <a:pt x="43" y="2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2928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2" y="0"/>
                  <a:pt x="20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0" y="141"/>
                </a:cubicBezTo>
                <a:cubicBezTo>
                  <a:pt x="32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70320" y="4763880"/>
            <a:ext cx="1548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86">
                <a:moveTo>
                  <a:pt x="44" y="20"/>
                </a:moveTo>
                <a:cubicBezTo>
                  <a:pt x="44" y="7"/>
                  <a:pt x="34" y="0"/>
                  <a:pt x="21" y="0"/>
                </a:cubicBezTo>
                <a:cubicBezTo>
                  <a:pt x="11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1" y="86"/>
                  <a:pt x="21" y="86"/>
                </a:cubicBezTo>
                <a:cubicBezTo>
                  <a:pt x="34" y="86"/>
                  <a:pt x="44" y="75"/>
                  <a:pt x="44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11360" y="4744080"/>
            <a:ext cx="1548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141">
                <a:moveTo>
                  <a:pt x="44" y="19"/>
                </a:moveTo>
                <a:cubicBezTo>
                  <a:pt x="44" y="7"/>
                  <a:pt x="34" y="0"/>
                  <a:pt x="24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4" y="141"/>
                </a:cubicBezTo>
                <a:cubicBezTo>
                  <a:pt x="34" y="141"/>
                  <a:pt x="44" y="131"/>
                  <a:pt x="44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51320" y="4714920"/>
            <a:ext cx="15120" cy="94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264">
                <a:moveTo>
                  <a:pt x="43" y="20"/>
                </a:moveTo>
                <a:cubicBezTo>
                  <a:pt x="43" y="10"/>
                  <a:pt x="32" y="0"/>
                  <a:pt x="22" y="0"/>
                </a:cubicBezTo>
                <a:cubicBezTo>
                  <a:pt x="9" y="0"/>
                  <a:pt x="0" y="10"/>
                  <a:pt x="0" y="20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54"/>
                  <a:pt x="9" y="264"/>
                  <a:pt x="22" y="264"/>
                </a:cubicBezTo>
                <a:cubicBezTo>
                  <a:pt x="32" y="264"/>
                  <a:pt x="43" y="254"/>
                  <a:pt x="43" y="2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9236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3" y="0"/>
                  <a:pt x="23" y="0"/>
                </a:cubicBezTo>
                <a:cubicBezTo>
                  <a:pt x="11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1" y="141"/>
                  <a:pt x="23" y="141"/>
                </a:cubicBezTo>
                <a:cubicBezTo>
                  <a:pt x="33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833399" y="4763880"/>
            <a:ext cx="1512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86">
                <a:moveTo>
                  <a:pt x="43" y="20"/>
                </a:moveTo>
                <a:cubicBezTo>
                  <a:pt x="43" y="7"/>
                  <a:pt x="34" y="0"/>
                  <a:pt x="24" y="0"/>
                </a:cubicBezTo>
                <a:cubicBezTo>
                  <a:pt x="10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0" y="86"/>
                  <a:pt x="24" y="86"/>
                </a:cubicBezTo>
                <a:cubicBezTo>
                  <a:pt x="34" y="86"/>
                  <a:pt x="43" y="75"/>
                  <a:pt x="43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191920" y="2750760"/>
            <a:ext cx="3959640" cy="2392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000" h="6647">
                <a:moveTo>
                  <a:pt x="0" y="6647"/>
                </a:moveTo>
                <a:lnTo>
                  <a:pt x="11000" y="6647"/>
                </a:lnTo>
                <a:lnTo>
                  <a:pt x="1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688799" y="2249280"/>
            <a:ext cx="489240" cy="9781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60" h="2718">
                <a:moveTo>
                  <a:pt x="1333" y="2718"/>
                </a:moveTo>
                <a:cubicBezTo>
                  <a:pt x="581" y="2704"/>
                  <a:pt x="-15" y="2083"/>
                  <a:pt x="0" y="1333"/>
                </a:cubicBezTo>
                <a:cubicBezTo>
                  <a:pt x="14" y="593"/>
                  <a:pt x="618" y="0"/>
                  <a:pt x="1360" y="0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30480" y="4495680"/>
            <a:ext cx="879480" cy="5623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444" h="1563">
                <a:moveTo>
                  <a:pt x="0" y="1563"/>
                </a:moveTo>
                <a:lnTo>
                  <a:pt x="2444" y="1563"/>
                </a:lnTo>
                <a:lnTo>
                  <a:pt x="244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22720" y="1176480"/>
            <a:ext cx="4067279" cy="295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299" h="822">
                <a:moveTo>
                  <a:pt x="0" y="822"/>
                </a:moveTo>
                <a:lnTo>
                  <a:pt x="11299" y="822"/>
                </a:lnTo>
                <a:lnTo>
                  <a:pt x="112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DCD7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587120" y="1174680"/>
            <a:ext cx="306360" cy="300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52" h="835">
                <a:moveTo>
                  <a:pt x="0" y="835"/>
                </a:moveTo>
                <a:lnTo>
                  <a:pt x="0" y="0"/>
                </a:lnTo>
                <a:lnTo>
                  <a:pt x="852" y="835"/>
                </a:lnTo>
                <a:close/>
              </a:path>
            </a:pathLst>
          </a:custGeom>
          <a:solidFill>
            <a:srgbClr val="FBAB18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587120" y="1472040"/>
            <a:ext cx="304920" cy="1569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48" h="437">
                <a:moveTo>
                  <a:pt x="0" y="437"/>
                </a:moveTo>
                <a:lnTo>
                  <a:pt x="848" y="437"/>
                </a:lnTo>
                <a:lnTo>
                  <a:pt x="8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BAB18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542840" y="1624319"/>
            <a:ext cx="387000" cy="207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76" h="577">
                <a:moveTo>
                  <a:pt x="1076" y="0"/>
                </a:moveTo>
                <a:lnTo>
                  <a:pt x="538" y="577"/>
                </a:lnTo>
                <a:lnTo>
                  <a:pt x="0" y="0"/>
                </a:lnTo>
                <a:close/>
              </a:path>
            </a:pathLst>
          </a:custGeom>
          <a:solidFill>
            <a:srgbClr val="FBAB18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505799" y="3012840"/>
            <a:ext cx="4067640" cy="295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300" h="822">
                <a:moveTo>
                  <a:pt x="0" y="822"/>
                </a:moveTo>
                <a:lnTo>
                  <a:pt x="11300" y="822"/>
                </a:lnTo>
                <a:lnTo>
                  <a:pt x="11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24045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4570200" y="3011400"/>
            <a:ext cx="306360" cy="300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52" h="835">
                <a:moveTo>
                  <a:pt x="0" y="835"/>
                </a:moveTo>
                <a:lnTo>
                  <a:pt x="0" y="0"/>
                </a:lnTo>
                <a:lnTo>
                  <a:pt x="852" y="835"/>
                </a:lnTo>
                <a:close/>
              </a:path>
            </a:pathLst>
          </a:custGeom>
          <a:solidFill>
            <a:srgbClr val="9E0B0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4570200" y="3309839"/>
            <a:ext cx="306360" cy="155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52" h="433">
                <a:moveTo>
                  <a:pt x="0" y="433"/>
                </a:moveTo>
                <a:lnTo>
                  <a:pt x="852" y="433"/>
                </a:lnTo>
                <a:lnTo>
                  <a:pt x="852" y="0"/>
                </a:lnTo>
                <a:lnTo>
                  <a:pt x="0" y="0"/>
                </a:lnTo>
                <a:close/>
              </a:path>
            </a:pathLst>
          </a:custGeom>
          <a:solidFill>
            <a:srgbClr val="9E0B0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4526280" y="3460680"/>
            <a:ext cx="387000" cy="2088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76" h="581">
                <a:moveTo>
                  <a:pt x="1076" y="0"/>
                </a:moveTo>
                <a:lnTo>
                  <a:pt x="537" y="581"/>
                </a:lnTo>
                <a:lnTo>
                  <a:pt x="0" y="0"/>
                </a:lnTo>
                <a:close/>
              </a:path>
            </a:pathLst>
          </a:custGeom>
          <a:solidFill>
            <a:srgbClr val="9E0B0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29919" y="4781160"/>
            <a:ext cx="241308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D9D9D9"/>
                </a:solidFill>
                <a:latin typeface="Arial"/>
                <a:ea typeface="DejaVu Sans" pitchFamily="2"/>
                <a:cs typeface="Arial"/>
              </a:rPr>
              <a:t>© 2017 Cisco and/or its affiliates. All rights reserved. Cisco Confidential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9200" y="246240"/>
            <a:ext cx="3502799" cy="45611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321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IoT Fundamentals:</a:t>
            </a:r>
          </a:p>
        </p:txBody>
      </p:sp>
      <p:sp>
        <p:nvSpPr>
          <p:cNvPr id="31" name="Freeform 30"/>
          <p:cNvSpPr/>
          <p:nvPr/>
        </p:nvSpPr>
        <p:spPr>
          <a:xfrm>
            <a:off x="5191920" y="2583000"/>
            <a:ext cx="3959640" cy="256031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000" h="7113">
                <a:moveTo>
                  <a:pt x="0" y="7113"/>
                </a:moveTo>
                <a:lnTo>
                  <a:pt x="11000" y="7113"/>
                </a:lnTo>
                <a:lnTo>
                  <a:pt x="1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9200" y="636120"/>
            <a:ext cx="3393000" cy="45611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321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Connecting Things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51560" y="3251880"/>
            <a:ext cx="336564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Target Audience: Secondary, Vocational, 2-year and 4-year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51560" y="3404160"/>
            <a:ext cx="198180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College, 4-Year University students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51560" y="3595320"/>
            <a:ext cx="285840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Prerequisites: Basic programming, networking and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51560" y="3747600"/>
            <a:ext cx="60588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electronics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51560" y="3938040"/>
            <a:ext cx="110880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Languages: English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51560" y="4128480"/>
            <a:ext cx="171072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Course Delivery: Instructor-led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51560" y="4319280"/>
            <a:ext cx="233712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Estimated Time to Complete: 40-50 hours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51560" y="4509360"/>
            <a:ext cx="339156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Recommended Next Course: IoT Fundamentals: Big Data &amp;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51560" y="4662360"/>
            <a:ext cx="1849319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Analytics or Hackathon Playbook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51560" y="4852800"/>
            <a:ext cx="160236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Instructor Training: Required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22400" y="3004560"/>
            <a:ext cx="70488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4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Features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1480" y="1551599"/>
            <a:ext cx="373140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In Connecting Things, students learn how to securely interconnect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1480" y="1703880"/>
            <a:ext cx="4043879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sensors, actuators, microcontrollers, single-board computers, and cloud</a:t>
            </a:r>
          </a:p>
        </p:txBody>
      </p:sp>
      <p:sp>
        <p:nvSpPr>
          <p:cNvPr id="46" name="Freeform 45"/>
          <p:cNvSpPr/>
          <p:nvPr/>
        </p:nvSpPr>
        <p:spPr>
          <a:xfrm>
            <a:off x="505799" y="1156680"/>
            <a:ext cx="156960" cy="3290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7" h="915">
                <a:moveTo>
                  <a:pt x="0" y="0"/>
                </a:moveTo>
                <a:lnTo>
                  <a:pt x="437" y="457"/>
                </a:lnTo>
                <a:lnTo>
                  <a:pt x="0" y="91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1480" y="1856160"/>
            <a:ext cx="348444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services over IP networks to create an end-to-end IoT system.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0240" y="1227959"/>
            <a:ext cx="1372319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4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Course Overview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4719" y="2445480"/>
            <a:ext cx="401508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Students will develop the interdisciplinary skillsets required to prototype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4719" y="2598120"/>
            <a:ext cx="392184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an IoT solution for a specific business case with a strong focus on the</a:t>
            </a:r>
          </a:p>
        </p:txBody>
      </p:sp>
      <p:sp>
        <p:nvSpPr>
          <p:cNvPr id="51" name="Freeform 50"/>
          <p:cNvSpPr/>
          <p:nvPr/>
        </p:nvSpPr>
        <p:spPr>
          <a:xfrm>
            <a:off x="525600" y="2078640"/>
            <a:ext cx="4067640" cy="295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300" h="822">
                <a:moveTo>
                  <a:pt x="0" y="822"/>
                </a:moveTo>
                <a:lnTo>
                  <a:pt x="11300" y="822"/>
                </a:lnTo>
                <a:lnTo>
                  <a:pt x="11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086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508679" y="2058840"/>
            <a:ext cx="158760" cy="3290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2" h="915">
                <a:moveTo>
                  <a:pt x="0" y="0"/>
                </a:moveTo>
                <a:lnTo>
                  <a:pt x="442" y="458"/>
                </a:lnTo>
                <a:lnTo>
                  <a:pt x="0" y="91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4590000" y="2077200"/>
            <a:ext cx="306360" cy="300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52" h="835">
                <a:moveTo>
                  <a:pt x="0" y="835"/>
                </a:moveTo>
                <a:lnTo>
                  <a:pt x="0" y="0"/>
                </a:lnTo>
                <a:lnTo>
                  <a:pt x="852" y="835"/>
                </a:lnTo>
                <a:close/>
              </a:path>
            </a:pathLst>
          </a:custGeom>
          <a:solidFill>
            <a:srgbClr val="004C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4590000" y="2374200"/>
            <a:ext cx="304920" cy="1569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48" h="437">
                <a:moveTo>
                  <a:pt x="0" y="437"/>
                </a:moveTo>
                <a:lnTo>
                  <a:pt x="848" y="437"/>
                </a:lnTo>
                <a:lnTo>
                  <a:pt x="84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C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4546079" y="2526480"/>
            <a:ext cx="387000" cy="207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76" h="577">
                <a:moveTo>
                  <a:pt x="1076" y="0"/>
                </a:moveTo>
                <a:lnTo>
                  <a:pt x="537" y="577"/>
                </a:lnTo>
                <a:lnTo>
                  <a:pt x="0" y="0"/>
                </a:lnTo>
                <a:close/>
              </a:path>
            </a:pathLst>
          </a:custGeom>
          <a:solidFill>
            <a:srgbClr val="004C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4719" y="2750400"/>
            <a:ext cx="284616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security considerations for emerging technologies.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50240" y="2141280"/>
            <a:ext cx="64692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4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Benefits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85280" y="344520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95080" y="3422879"/>
            <a:ext cx="157968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Understand and explain the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95080" y="3575520"/>
            <a:ext cx="1581119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concepts, opportunities and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95080" y="3727440"/>
            <a:ext cx="114228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challenges of digital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95080" y="3880440"/>
            <a:ext cx="139824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transformation using IoT.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85280" y="410544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95080" y="4083120"/>
            <a:ext cx="180360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Interconnect sensors/actuators,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95080" y="4235760"/>
            <a:ext cx="190260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microcontrollers (Arduino), Single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95080" y="4388040"/>
            <a:ext cx="1878119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Board Computers (Raspberry Pi)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95080" y="4540320"/>
            <a:ext cx="1844639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and cloud services (Cisco Spark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95080" y="4692960"/>
            <a:ext cx="176400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restful API) to create an end-to-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95080" y="4845600"/>
            <a:ext cx="90144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end IoT system.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503440" y="344520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612880" y="3422879"/>
            <a:ext cx="1856879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Understand the relevant aspects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612880" y="3575520"/>
            <a:ext cx="178992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of cybersecurity and privacy for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612880" y="3727440"/>
            <a:ext cx="863279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an IoT solution.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503440" y="395280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612880" y="3930840"/>
            <a:ext cx="168336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Understand how digitalization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612880" y="4083120"/>
            <a:ext cx="189972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is changing vertical markets such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612880" y="4235760"/>
            <a:ext cx="174276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as manufacturing, energy, and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612880" y="4388040"/>
            <a:ext cx="62856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smart cars.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503440" y="461448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612880" y="4592160"/>
            <a:ext cx="1629719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Use simulation tools (Packet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612880" y="4744800"/>
            <a:ext cx="161928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Tracer) to create end-to-end</a:t>
            </a:r>
          </a:p>
        </p:txBody>
      </p:sp>
      <p:sp>
        <p:nvSpPr>
          <p:cNvPr id="82" name="Freeform 81"/>
          <p:cNvSpPr/>
          <p:nvPr/>
        </p:nvSpPr>
        <p:spPr>
          <a:xfrm>
            <a:off x="488880" y="2993040"/>
            <a:ext cx="158760" cy="3290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2" h="915">
                <a:moveTo>
                  <a:pt x="0" y="0"/>
                </a:moveTo>
                <a:lnTo>
                  <a:pt x="442" y="458"/>
                </a:lnTo>
                <a:lnTo>
                  <a:pt x="0" y="91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612880" y="4897440"/>
            <a:ext cx="65592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IoT system.</a:t>
            </a:r>
          </a:p>
        </p:txBody>
      </p:sp>
      <p:pic>
        <p:nvPicPr>
          <p:cNvPr id="84" nam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280" y="0"/>
            <a:ext cx="395136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2280" y="0"/>
            <a:ext cx="395892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7400" y="2187000"/>
            <a:ext cx="520919" cy="74015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Freeform 86"/>
          <p:cNvSpPr/>
          <p:nvPr/>
        </p:nvSpPr>
        <p:spPr>
          <a:xfrm>
            <a:off x="6688799" y="2249280"/>
            <a:ext cx="489240" cy="9781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60" h="2718">
                <a:moveTo>
                  <a:pt x="1333" y="2718"/>
                </a:moveTo>
                <a:cubicBezTo>
                  <a:pt x="581" y="2704"/>
                  <a:pt x="-15" y="2083"/>
                  <a:pt x="0" y="1333"/>
                </a:cubicBezTo>
                <a:cubicBezTo>
                  <a:pt x="14" y="593"/>
                  <a:pt x="618" y="0"/>
                  <a:pt x="1360" y="0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7165799" y="2247840"/>
            <a:ext cx="488880" cy="9781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59" h="2718">
                <a:moveTo>
                  <a:pt x="26" y="0"/>
                </a:moveTo>
                <a:cubicBezTo>
                  <a:pt x="777" y="15"/>
                  <a:pt x="1374" y="636"/>
                  <a:pt x="1359" y="1386"/>
                </a:cubicBezTo>
                <a:cubicBezTo>
                  <a:pt x="1345" y="2126"/>
                  <a:pt x="740" y="2718"/>
                  <a:pt x="0" y="2718"/>
                </a:cubicBezTo>
                <a:close/>
              </a:path>
            </a:pathLst>
          </a:custGeom>
          <a:solidFill>
            <a:srgbClr val="0CA4D5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pic>
        <p:nvPicPr>
          <p:cNvPr id="89" nam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7400" y="2343960"/>
            <a:ext cx="520919" cy="74015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TextBox 89"/>
          <p:cNvSpPr txBox="1"/>
          <p:nvPr/>
        </p:nvSpPr>
        <p:spPr>
          <a:xfrm>
            <a:off x="750240" y="3076560"/>
            <a:ext cx="175644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4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Learning Components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-360"/>
            <a:ext cx="9144000" cy="514367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5401" h="14289">
                <a:moveTo>
                  <a:pt x="0" y="14289"/>
                </a:moveTo>
                <a:lnTo>
                  <a:pt x="25401" y="14289"/>
                </a:lnTo>
                <a:lnTo>
                  <a:pt x="254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86360" y="4782240"/>
            <a:ext cx="8604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D9D9D9"/>
                </a:solidFill>
                <a:latin typeface="Arial"/>
                <a:ea typeface="DejaVu Sans" pitchFamily="2"/>
                <a:cs typeface="Arial"/>
              </a:rPr>
              <a:t>28</a:t>
            </a:r>
          </a:p>
        </p:txBody>
      </p:sp>
      <p:sp>
        <p:nvSpPr>
          <p:cNvPr id="4" name="Freeform 3"/>
          <p:cNvSpPr/>
          <p:nvPr/>
        </p:nvSpPr>
        <p:spPr>
          <a:xfrm>
            <a:off x="604800" y="4835520"/>
            <a:ext cx="13680" cy="59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" h="166">
                <a:moveTo>
                  <a:pt x="0" y="166"/>
                </a:moveTo>
                <a:lnTo>
                  <a:pt x="39" y="166"/>
                </a:lnTo>
                <a:lnTo>
                  <a:pt x="39" y="0"/>
                </a:lnTo>
                <a:lnTo>
                  <a:pt x="0" y="0"/>
                </a:ln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94800" y="4834080"/>
            <a:ext cx="4428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4" h="174">
                <a:moveTo>
                  <a:pt x="124" y="50"/>
                </a:moveTo>
                <a:cubicBezTo>
                  <a:pt x="121" y="50"/>
                  <a:pt x="109" y="40"/>
                  <a:pt x="90" y="40"/>
                </a:cubicBezTo>
                <a:cubicBezTo>
                  <a:pt x="62" y="40"/>
                  <a:pt x="43" y="60"/>
                  <a:pt x="43" y="85"/>
                </a:cubicBezTo>
                <a:cubicBezTo>
                  <a:pt x="43" y="110"/>
                  <a:pt x="60" y="130"/>
                  <a:pt x="90" y="130"/>
                </a:cubicBezTo>
                <a:cubicBezTo>
                  <a:pt x="109" y="130"/>
                  <a:pt x="121" y="123"/>
                  <a:pt x="124" y="123"/>
                </a:cubicBezTo>
                <a:cubicBezTo>
                  <a:pt x="124" y="169"/>
                  <a:pt x="124" y="169"/>
                  <a:pt x="124" y="169"/>
                </a:cubicBezTo>
                <a:cubicBezTo>
                  <a:pt x="119" y="169"/>
                  <a:pt x="104" y="174"/>
                  <a:pt x="85" y="174"/>
                </a:cubicBezTo>
                <a:cubicBezTo>
                  <a:pt x="38" y="174"/>
                  <a:pt x="0" y="140"/>
                  <a:pt x="0" y="85"/>
                </a:cubicBezTo>
                <a:cubicBezTo>
                  <a:pt x="0" y="35"/>
                  <a:pt x="36" y="0"/>
                  <a:pt x="85" y="0"/>
                </a:cubicBezTo>
                <a:cubicBezTo>
                  <a:pt x="104" y="0"/>
                  <a:pt x="119" y="5"/>
                  <a:pt x="124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37840" y="4834080"/>
            <a:ext cx="4572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8" h="174">
                <a:moveTo>
                  <a:pt x="128" y="50"/>
                </a:moveTo>
                <a:cubicBezTo>
                  <a:pt x="125" y="50"/>
                  <a:pt x="113" y="40"/>
                  <a:pt x="90" y="40"/>
                </a:cubicBezTo>
                <a:cubicBezTo>
                  <a:pt x="62" y="40"/>
                  <a:pt x="45" y="60"/>
                  <a:pt x="45" y="85"/>
                </a:cubicBezTo>
                <a:cubicBezTo>
                  <a:pt x="45" y="110"/>
                  <a:pt x="62" y="130"/>
                  <a:pt x="90" y="130"/>
                </a:cubicBezTo>
                <a:cubicBezTo>
                  <a:pt x="110" y="130"/>
                  <a:pt x="125" y="123"/>
                  <a:pt x="128" y="123"/>
                </a:cubicBezTo>
                <a:cubicBezTo>
                  <a:pt x="128" y="169"/>
                  <a:pt x="128" y="169"/>
                  <a:pt x="128" y="169"/>
                </a:cubicBezTo>
                <a:cubicBezTo>
                  <a:pt x="123" y="169"/>
                  <a:pt x="108" y="174"/>
                  <a:pt x="87" y="174"/>
                </a:cubicBezTo>
                <a:cubicBezTo>
                  <a:pt x="40" y="174"/>
                  <a:pt x="0" y="140"/>
                  <a:pt x="0" y="85"/>
                </a:cubicBezTo>
                <a:cubicBezTo>
                  <a:pt x="0" y="35"/>
                  <a:pt x="37" y="0"/>
                  <a:pt x="87" y="0"/>
                </a:cubicBezTo>
                <a:cubicBezTo>
                  <a:pt x="108" y="0"/>
                  <a:pt x="123" y="5"/>
                  <a:pt x="128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55639" y="4834080"/>
            <a:ext cx="6120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1" h="174">
                <a:moveTo>
                  <a:pt x="171" y="85"/>
                </a:moveTo>
                <a:cubicBezTo>
                  <a:pt x="171" y="133"/>
                  <a:pt x="137" y="174"/>
                  <a:pt x="86" y="174"/>
                </a:cubicBezTo>
                <a:cubicBezTo>
                  <a:pt x="35" y="174"/>
                  <a:pt x="0" y="133"/>
                  <a:pt x="0" y="85"/>
                </a:cubicBezTo>
                <a:cubicBezTo>
                  <a:pt x="0" y="37"/>
                  <a:pt x="35" y="0"/>
                  <a:pt x="86" y="0"/>
                </a:cubicBezTo>
                <a:cubicBezTo>
                  <a:pt x="137" y="0"/>
                  <a:pt x="171" y="37"/>
                  <a:pt x="171" y="85"/>
                </a:cubicBezTo>
                <a:close/>
                <a:moveTo>
                  <a:pt x="86" y="42"/>
                </a:moveTo>
                <a:cubicBezTo>
                  <a:pt x="62" y="42"/>
                  <a:pt x="45" y="63"/>
                  <a:pt x="45" y="85"/>
                </a:cubicBezTo>
                <a:cubicBezTo>
                  <a:pt x="45" y="110"/>
                  <a:pt x="62" y="130"/>
                  <a:pt x="86" y="130"/>
                </a:cubicBezTo>
                <a:cubicBezTo>
                  <a:pt x="110" y="130"/>
                  <a:pt x="127" y="110"/>
                  <a:pt x="127" y="85"/>
                </a:cubicBezTo>
                <a:cubicBezTo>
                  <a:pt x="127" y="63"/>
                  <a:pt x="110" y="42"/>
                  <a:pt x="86" y="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38280" y="4834080"/>
            <a:ext cx="4140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6" h="174">
                <a:moveTo>
                  <a:pt x="105" y="40"/>
                </a:moveTo>
                <a:cubicBezTo>
                  <a:pt x="102" y="40"/>
                  <a:pt x="85" y="35"/>
                  <a:pt x="72" y="35"/>
                </a:cubicBezTo>
                <a:cubicBezTo>
                  <a:pt x="55" y="35"/>
                  <a:pt x="45" y="40"/>
                  <a:pt x="45" y="50"/>
                </a:cubicBezTo>
                <a:cubicBezTo>
                  <a:pt x="45" y="60"/>
                  <a:pt x="57" y="63"/>
                  <a:pt x="65" y="65"/>
                </a:cubicBezTo>
                <a:cubicBezTo>
                  <a:pt x="75" y="68"/>
                  <a:pt x="75" y="68"/>
                  <a:pt x="75" y="68"/>
                </a:cubicBezTo>
                <a:cubicBezTo>
                  <a:pt x="102" y="78"/>
                  <a:pt x="116" y="95"/>
                  <a:pt x="116" y="118"/>
                </a:cubicBezTo>
                <a:cubicBezTo>
                  <a:pt x="116" y="159"/>
                  <a:pt x="80" y="174"/>
                  <a:pt x="47" y="174"/>
                </a:cubicBezTo>
                <a:cubicBezTo>
                  <a:pt x="25" y="174"/>
                  <a:pt x="3" y="169"/>
                  <a:pt x="3" y="169"/>
                </a:cubicBezTo>
                <a:cubicBezTo>
                  <a:pt x="3" y="130"/>
                  <a:pt x="3" y="130"/>
                  <a:pt x="3" y="130"/>
                </a:cubicBezTo>
                <a:cubicBezTo>
                  <a:pt x="5" y="130"/>
                  <a:pt x="23" y="135"/>
                  <a:pt x="40" y="135"/>
                </a:cubicBezTo>
                <a:cubicBezTo>
                  <a:pt x="62" y="135"/>
                  <a:pt x="72" y="130"/>
                  <a:pt x="72" y="120"/>
                </a:cubicBezTo>
                <a:cubicBezTo>
                  <a:pt x="72" y="113"/>
                  <a:pt x="62" y="108"/>
                  <a:pt x="52" y="103"/>
                </a:cubicBezTo>
                <a:cubicBezTo>
                  <a:pt x="50" y="103"/>
                  <a:pt x="47" y="103"/>
                  <a:pt x="45" y="100"/>
                </a:cubicBezTo>
                <a:cubicBezTo>
                  <a:pt x="20" y="93"/>
                  <a:pt x="0" y="80"/>
                  <a:pt x="0" y="52"/>
                </a:cubicBezTo>
                <a:cubicBezTo>
                  <a:pt x="0" y="20"/>
                  <a:pt x="25" y="0"/>
                  <a:pt x="62" y="0"/>
                </a:cubicBezTo>
                <a:cubicBezTo>
                  <a:pt x="85" y="0"/>
                  <a:pt x="102" y="5"/>
                  <a:pt x="105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07239" y="4763880"/>
            <a:ext cx="1548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86">
                <a:moveTo>
                  <a:pt x="44" y="20"/>
                </a:moveTo>
                <a:cubicBezTo>
                  <a:pt x="44" y="7"/>
                  <a:pt x="33" y="0"/>
                  <a:pt x="20" y="0"/>
                </a:cubicBezTo>
                <a:cubicBezTo>
                  <a:pt x="10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0" y="86"/>
                  <a:pt x="20" y="86"/>
                </a:cubicBezTo>
                <a:cubicBezTo>
                  <a:pt x="33" y="86"/>
                  <a:pt x="44" y="75"/>
                  <a:pt x="44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4864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3" y="0"/>
                  <a:pt x="20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0" y="141"/>
                </a:cubicBezTo>
                <a:cubicBezTo>
                  <a:pt x="33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89680" y="4714920"/>
            <a:ext cx="15120" cy="94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264">
                <a:moveTo>
                  <a:pt x="43" y="20"/>
                </a:moveTo>
                <a:cubicBezTo>
                  <a:pt x="43" y="10"/>
                  <a:pt x="33" y="0"/>
                  <a:pt x="20" y="0"/>
                </a:cubicBezTo>
                <a:cubicBezTo>
                  <a:pt x="10" y="0"/>
                  <a:pt x="0" y="10"/>
                  <a:pt x="0" y="20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54"/>
                  <a:pt x="10" y="264"/>
                  <a:pt x="20" y="264"/>
                </a:cubicBezTo>
                <a:cubicBezTo>
                  <a:pt x="33" y="264"/>
                  <a:pt x="43" y="254"/>
                  <a:pt x="43" y="2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2928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2" y="0"/>
                  <a:pt x="20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0" y="141"/>
                </a:cubicBezTo>
                <a:cubicBezTo>
                  <a:pt x="32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70320" y="4763880"/>
            <a:ext cx="1548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86">
                <a:moveTo>
                  <a:pt x="44" y="20"/>
                </a:moveTo>
                <a:cubicBezTo>
                  <a:pt x="44" y="7"/>
                  <a:pt x="34" y="0"/>
                  <a:pt x="21" y="0"/>
                </a:cubicBezTo>
                <a:cubicBezTo>
                  <a:pt x="11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1" y="86"/>
                  <a:pt x="21" y="86"/>
                </a:cubicBezTo>
                <a:cubicBezTo>
                  <a:pt x="34" y="86"/>
                  <a:pt x="44" y="75"/>
                  <a:pt x="44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11360" y="4744080"/>
            <a:ext cx="1548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141">
                <a:moveTo>
                  <a:pt x="44" y="19"/>
                </a:moveTo>
                <a:cubicBezTo>
                  <a:pt x="44" y="7"/>
                  <a:pt x="34" y="0"/>
                  <a:pt x="24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4" y="141"/>
                </a:cubicBezTo>
                <a:cubicBezTo>
                  <a:pt x="34" y="141"/>
                  <a:pt x="44" y="131"/>
                  <a:pt x="44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51320" y="4714920"/>
            <a:ext cx="15120" cy="94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264">
                <a:moveTo>
                  <a:pt x="43" y="20"/>
                </a:moveTo>
                <a:cubicBezTo>
                  <a:pt x="43" y="10"/>
                  <a:pt x="32" y="0"/>
                  <a:pt x="22" y="0"/>
                </a:cubicBezTo>
                <a:cubicBezTo>
                  <a:pt x="9" y="0"/>
                  <a:pt x="0" y="10"/>
                  <a:pt x="0" y="20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54"/>
                  <a:pt x="9" y="264"/>
                  <a:pt x="22" y="264"/>
                </a:cubicBezTo>
                <a:cubicBezTo>
                  <a:pt x="32" y="264"/>
                  <a:pt x="43" y="254"/>
                  <a:pt x="43" y="2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9236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3" y="0"/>
                  <a:pt x="23" y="0"/>
                </a:cubicBezTo>
                <a:cubicBezTo>
                  <a:pt x="11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1" y="141"/>
                  <a:pt x="23" y="141"/>
                </a:cubicBezTo>
                <a:cubicBezTo>
                  <a:pt x="33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833399" y="4763880"/>
            <a:ext cx="1512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86">
                <a:moveTo>
                  <a:pt x="43" y="20"/>
                </a:moveTo>
                <a:cubicBezTo>
                  <a:pt x="43" y="7"/>
                  <a:pt x="34" y="0"/>
                  <a:pt x="24" y="0"/>
                </a:cubicBezTo>
                <a:cubicBezTo>
                  <a:pt x="10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0" y="86"/>
                  <a:pt x="24" y="86"/>
                </a:cubicBezTo>
                <a:cubicBezTo>
                  <a:pt x="34" y="86"/>
                  <a:pt x="43" y="75"/>
                  <a:pt x="43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92880" y="4402799"/>
            <a:ext cx="1430999" cy="740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76" h="2058">
                <a:moveTo>
                  <a:pt x="0" y="2058"/>
                </a:moveTo>
                <a:lnTo>
                  <a:pt x="3976" y="2058"/>
                </a:lnTo>
                <a:lnTo>
                  <a:pt x="39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10920" y="1447560"/>
            <a:ext cx="530280" cy="530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74" h="1474">
                <a:moveTo>
                  <a:pt x="0" y="737"/>
                </a:moveTo>
                <a:cubicBezTo>
                  <a:pt x="0" y="330"/>
                  <a:pt x="330" y="0"/>
                  <a:pt x="738" y="0"/>
                </a:cubicBezTo>
                <a:cubicBezTo>
                  <a:pt x="1144" y="0"/>
                  <a:pt x="1474" y="330"/>
                  <a:pt x="1474" y="737"/>
                </a:cubicBezTo>
                <a:cubicBezTo>
                  <a:pt x="1474" y="1145"/>
                  <a:pt x="1144" y="1474"/>
                  <a:pt x="738" y="1474"/>
                </a:cubicBezTo>
                <a:cubicBezTo>
                  <a:pt x="330" y="1474"/>
                  <a:pt x="0" y="1145"/>
                  <a:pt x="0" y="737"/>
                </a:cubicBezTo>
                <a:close/>
              </a:path>
            </a:pathLst>
          </a:custGeom>
          <a:solidFill>
            <a:srgbClr val="FBAB18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610920" y="1999439"/>
            <a:ext cx="530280" cy="530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74" h="1474">
                <a:moveTo>
                  <a:pt x="0" y="736"/>
                </a:moveTo>
                <a:cubicBezTo>
                  <a:pt x="0" y="329"/>
                  <a:pt x="330" y="0"/>
                  <a:pt x="738" y="0"/>
                </a:cubicBezTo>
                <a:cubicBezTo>
                  <a:pt x="1144" y="0"/>
                  <a:pt x="1474" y="329"/>
                  <a:pt x="1474" y="736"/>
                </a:cubicBezTo>
                <a:cubicBezTo>
                  <a:pt x="1474" y="1144"/>
                  <a:pt x="1144" y="1474"/>
                  <a:pt x="738" y="1474"/>
                </a:cubicBezTo>
                <a:cubicBezTo>
                  <a:pt x="330" y="1474"/>
                  <a:pt x="0" y="1144"/>
                  <a:pt x="0" y="736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610920" y="2561760"/>
            <a:ext cx="530280" cy="5317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74" h="1478">
                <a:moveTo>
                  <a:pt x="0" y="738"/>
                </a:moveTo>
                <a:cubicBezTo>
                  <a:pt x="0" y="331"/>
                  <a:pt x="330" y="0"/>
                  <a:pt x="738" y="0"/>
                </a:cubicBezTo>
                <a:cubicBezTo>
                  <a:pt x="1144" y="0"/>
                  <a:pt x="1474" y="331"/>
                  <a:pt x="1474" y="738"/>
                </a:cubicBezTo>
                <a:cubicBezTo>
                  <a:pt x="1474" y="1147"/>
                  <a:pt x="1144" y="1478"/>
                  <a:pt x="738" y="1478"/>
                </a:cubicBezTo>
                <a:cubicBezTo>
                  <a:pt x="330" y="1478"/>
                  <a:pt x="0" y="1147"/>
                  <a:pt x="0" y="738"/>
                </a:cubicBezTo>
                <a:close/>
              </a:path>
            </a:pathLst>
          </a:custGeom>
          <a:solidFill>
            <a:srgbClr val="367187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610920" y="3163679"/>
            <a:ext cx="530280" cy="530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74" h="1474">
                <a:moveTo>
                  <a:pt x="0" y="737"/>
                </a:moveTo>
                <a:cubicBezTo>
                  <a:pt x="0" y="330"/>
                  <a:pt x="330" y="0"/>
                  <a:pt x="738" y="0"/>
                </a:cubicBezTo>
                <a:cubicBezTo>
                  <a:pt x="1144" y="0"/>
                  <a:pt x="1474" y="330"/>
                  <a:pt x="1474" y="737"/>
                </a:cubicBezTo>
                <a:cubicBezTo>
                  <a:pt x="1474" y="1144"/>
                  <a:pt x="1144" y="1474"/>
                  <a:pt x="738" y="1474"/>
                </a:cubicBezTo>
                <a:cubicBezTo>
                  <a:pt x="330" y="1474"/>
                  <a:pt x="0" y="1144"/>
                  <a:pt x="0" y="737"/>
                </a:cubicBezTo>
                <a:close/>
              </a:path>
            </a:pathLst>
          </a:custGeom>
          <a:solidFill>
            <a:srgbClr val="9E0B0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610920" y="3768840"/>
            <a:ext cx="530280" cy="530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74" h="1474">
                <a:moveTo>
                  <a:pt x="0" y="737"/>
                </a:moveTo>
                <a:cubicBezTo>
                  <a:pt x="0" y="329"/>
                  <a:pt x="330" y="0"/>
                  <a:pt x="738" y="0"/>
                </a:cubicBezTo>
                <a:cubicBezTo>
                  <a:pt x="1144" y="0"/>
                  <a:pt x="1474" y="329"/>
                  <a:pt x="1474" y="737"/>
                </a:cubicBezTo>
                <a:cubicBezTo>
                  <a:pt x="1474" y="1144"/>
                  <a:pt x="1144" y="1474"/>
                  <a:pt x="738" y="1474"/>
                </a:cubicBezTo>
                <a:cubicBezTo>
                  <a:pt x="330" y="1474"/>
                  <a:pt x="0" y="1144"/>
                  <a:pt x="0" y="737"/>
                </a:cubicBezTo>
                <a:close/>
              </a:path>
            </a:pathLst>
          </a:custGeom>
          <a:solidFill>
            <a:srgbClr val="81C5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610920" y="4346280"/>
            <a:ext cx="530280" cy="5317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74" h="1478">
                <a:moveTo>
                  <a:pt x="0" y="740"/>
                </a:moveTo>
                <a:cubicBezTo>
                  <a:pt x="0" y="331"/>
                  <a:pt x="330" y="0"/>
                  <a:pt x="738" y="0"/>
                </a:cubicBezTo>
                <a:cubicBezTo>
                  <a:pt x="1144" y="0"/>
                  <a:pt x="1474" y="331"/>
                  <a:pt x="1474" y="740"/>
                </a:cubicBezTo>
                <a:cubicBezTo>
                  <a:pt x="1474" y="1148"/>
                  <a:pt x="1144" y="1478"/>
                  <a:pt x="738" y="1478"/>
                </a:cubicBezTo>
                <a:cubicBezTo>
                  <a:pt x="330" y="1478"/>
                  <a:pt x="0" y="1148"/>
                  <a:pt x="0" y="740"/>
                </a:cubicBezTo>
                <a:close/>
              </a:path>
            </a:pathLst>
          </a:custGeom>
          <a:solidFill>
            <a:srgbClr val="58585B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29919" y="4781160"/>
            <a:ext cx="241308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D9D9D9"/>
                </a:solidFill>
                <a:latin typeface="Arial"/>
                <a:ea typeface="DejaVu Sans" pitchFamily="2"/>
                <a:cs typeface="Arial"/>
              </a:rPr>
              <a:t>© 2017 Cisco and/or its affiliates. All rights reserved. Cisco Confidential</a:t>
            </a:r>
          </a:p>
        </p:txBody>
      </p:sp>
      <p:sp>
        <p:nvSpPr>
          <p:cNvPr id="26" name="Freeform 25"/>
          <p:cNvSpPr/>
          <p:nvPr/>
        </p:nvSpPr>
        <p:spPr>
          <a:xfrm>
            <a:off x="1181880" y="1054080"/>
            <a:ext cx="2151720" cy="3733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978" h="1038">
                <a:moveTo>
                  <a:pt x="0" y="1038"/>
                </a:moveTo>
                <a:lnTo>
                  <a:pt x="5978" y="1038"/>
                </a:lnTo>
                <a:lnTo>
                  <a:pt x="5978" y="0"/>
                </a:lnTo>
                <a:lnTo>
                  <a:pt x="0" y="0"/>
                </a:lnTo>
                <a:close/>
              </a:path>
            </a:pathLst>
          </a:custGeom>
          <a:solidFill>
            <a:srgbClr val="58585B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3333600" y="1054080"/>
            <a:ext cx="4772160" cy="3733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257" h="1038">
                <a:moveTo>
                  <a:pt x="0" y="1038"/>
                </a:moveTo>
                <a:lnTo>
                  <a:pt x="13257" y="1038"/>
                </a:lnTo>
                <a:lnTo>
                  <a:pt x="13257" y="0"/>
                </a:lnTo>
                <a:lnTo>
                  <a:pt x="0" y="0"/>
                </a:lnTo>
                <a:close/>
              </a:path>
            </a:pathLst>
          </a:custGeom>
          <a:solidFill>
            <a:srgbClr val="58585B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1181880" y="1427400"/>
            <a:ext cx="2151720" cy="558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978" h="1552">
                <a:moveTo>
                  <a:pt x="0" y="1552"/>
                </a:moveTo>
                <a:lnTo>
                  <a:pt x="5978" y="1552"/>
                </a:lnTo>
                <a:lnTo>
                  <a:pt x="5978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3333600" y="1427400"/>
            <a:ext cx="4772160" cy="558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257" h="1552">
                <a:moveTo>
                  <a:pt x="0" y="1552"/>
                </a:moveTo>
                <a:lnTo>
                  <a:pt x="13257" y="1552"/>
                </a:lnTo>
                <a:lnTo>
                  <a:pt x="13257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1181880" y="1985760"/>
            <a:ext cx="2151720" cy="5587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978" h="1553">
                <a:moveTo>
                  <a:pt x="0" y="1553"/>
                </a:moveTo>
                <a:lnTo>
                  <a:pt x="5978" y="1553"/>
                </a:lnTo>
                <a:lnTo>
                  <a:pt x="5978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3333600" y="1985760"/>
            <a:ext cx="4772160" cy="5587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257" h="1553">
                <a:moveTo>
                  <a:pt x="0" y="1553"/>
                </a:moveTo>
                <a:lnTo>
                  <a:pt x="13257" y="1553"/>
                </a:lnTo>
                <a:lnTo>
                  <a:pt x="13257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1181880" y="2544480"/>
            <a:ext cx="2151720" cy="5558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978" h="1545">
                <a:moveTo>
                  <a:pt x="0" y="1545"/>
                </a:moveTo>
                <a:lnTo>
                  <a:pt x="5978" y="1545"/>
                </a:lnTo>
                <a:lnTo>
                  <a:pt x="5978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3333600" y="2544480"/>
            <a:ext cx="4772160" cy="5558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257" h="1545">
                <a:moveTo>
                  <a:pt x="0" y="1545"/>
                </a:moveTo>
                <a:lnTo>
                  <a:pt x="13257" y="1545"/>
                </a:lnTo>
                <a:lnTo>
                  <a:pt x="13257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1181880" y="3100320"/>
            <a:ext cx="2151720" cy="6631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978" h="1843">
                <a:moveTo>
                  <a:pt x="0" y="1843"/>
                </a:moveTo>
                <a:lnTo>
                  <a:pt x="5978" y="1843"/>
                </a:lnTo>
                <a:lnTo>
                  <a:pt x="5978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3333600" y="3100320"/>
            <a:ext cx="4772160" cy="6631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257" h="1843">
                <a:moveTo>
                  <a:pt x="0" y="1843"/>
                </a:moveTo>
                <a:lnTo>
                  <a:pt x="13257" y="1843"/>
                </a:lnTo>
                <a:lnTo>
                  <a:pt x="13257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1181880" y="3763440"/>
            <a:ext cx="2151720" cy="558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978" h="1552">
                <a:moveTo>
                  <a:pt x="0" y="1552"/>
                </a:moveTo>
                <a:lnTo>
                  <a:pt x="5978" y="1552"/>
                </a:lnTo>
                <a:lnTo>
                  <a:pt x="5978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3333600" y="3763440"/>
            <a:ext cx="4772160" cy="558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257" h="1552">
                <a:moveTo>
                  <a:pt x="0" y="1552"/>
                </a:moveTo>
                <a:lnTo>
                  <a:pt x="13257" y="1552"/>
                </a:lnTo>
                <a:lnTo>
                  <a:pt x="13257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1181880" y="4321800"/>
            <a:ext cx="2151720" cy="5587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978" h="1553">
                <a:moveTo>
                  <a:pt x="0" y="1553"/>
                </a:moveTo>
                <a:lnTo>
                  <a:pt x="5978" y="1553"/>
                </a:lnTo>
                <a:lnTo>
                  <a:pt x="5978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3333600" y="4321800"/>
            <a:ext cx="4772160" cy="5587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257" h="1553">
                <a:moveTo>
                  <a:pt x="0" y="1553"/>
                </a:moveTo>
                <a:lnTo>
                  <a:pt x="13257" y="1553"/>
                </a:lnTo>
                <a:lnTo>
                  <a:pt x="13257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0" name="Straight Connector 39"/>
          <p:cNvSpPr/>
          <p:nvPr/>
        </p:nvSpPr>
        <p:spPr>
          <a:xfrm>
            <a:off x="1181880" y="1047599"/>
            <a:ext cx="0" cy="3839401"/>
          </a:xfrm>
          <a:prstGeom prst="line">
            <a:avLst/>
          </a:prstGeom>
          <a:noFill/>
          <a:ln w="12600">
            <a:solidFill>
              <a:srgbClr val="FFFFFF"/>
            </a:solidFill>
            <a:prstDash val="solid"/>
            <a:round/>
          </a:ln>
        </p:spPr>
        <p:txBody>
          <a:bodyPr vert="horz" wrap="none" lIns="6120" tIns="6120" rIns="6120" bIns="612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1" name="Straight Connector 40"/>
          <p:cNvSpPr/>
          <p:nvPr/>
        </p:nvSpPr>
        <p:spPr>
          <a:xfrm>
            <a:off x="3333600" y="1047599"/>
            <a:ext cx="0" cy="3839401"/>
          </a:xfrm>
          <a:prstGeom prst="line">
            <a:avLst/>
          </a:prstGeom>
          <a:noFill/>
          <a:ln w="12600">
            <a:solidFill>
              <a:srgbClr val="FFFFFF"/>
            </a:solidFill>
            <a:prstDash val="solid"/>
            <a:round/>
          </a:ln>
        </p:spPr>
        <p:txBody>
          <a:bodyPr vert="horz" wrap="none" lIns="6120" tIns="6120" rIns="6120" bIns="612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2" name="Straight Connector 41"/>
          <p:cNvSpPr/>
          <p:nvPr/>
        </p:nvSpPr>
        <p:spPr>
          <a:xfrm>
            <a:off x="583920" y="1427400"/>
            <a:ext cx="7527960" cy="0"/>
          </a:xfrm>
          <a:prstGeom prst="line">
            <a:avLst/>
          </a:prstGeom>
          <a:noFill/>
          <a:ln w="37800">
            <a:solidFill>
              <a:srgbClr val="FFFFFF"/>
            </a:solidFill>
            <a:prstDash val="solid"/>
            <a:round/>
          </a:ln>
        </p:spPr>
        <p:txBody>
          <a:bodyPr vert="horz" wrap="none" lIns="18720" tIns="18720" rIns="18720" bIns="1872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3" name="Straight Connector 42"/>
          <p:cNvSpPr/>
          <p:nvPr/>
        </p:nvSpPr>
        <p:spPr>
          <a:xfrm>
            <a:off x="583920" y="1985760"/>
            <a:ext cx="7527960" cy="0"/>
          </a:xfrm>
          <a:prstGeom prst="line">
            <a:avLst/>
          </a:prstGeom>
          <a:noFill/>
          <a:ln w="12600">
            <a:solidFill>
              <a:srgbClr val="FFFFFF"/>
            </a:solidFill>
            <a:prstDash val="solid"/>
            <a:round/>
          </a:ln>
        </p:spPr>
        <p:txBody>
          <a:bodyPr vert="horz" wrap="none" lIns="6120" tIns="6120" rIns="6120" bIns="612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4" name="Straight Connector 43"/>
          <p:cNvSpPr/>
          <p:nvPr/>
        </p:nvSpPr>
        <p:spPr>
          <a:xfrm>
            <a:off x="583920" y="2544480"/>
            <a:ext cx="7527960" cy="0"/>
          </a:xfrm>
          <a:prstGeom prst="line">
            <a:avLst/>
          </a:prstGeom>
          <a:noFill/>
          <a:ln w="12600">
            <a:solidFill>
              <a:srgbClr val="FFFFFF"/>
            </a:solidFill>
            <a:prstDash val="solid"/>
            <a:round/>
          </a:ln>
        </p:spPr>
        <p:txBody>
          <a:bodyPr vert="horz" wrap="none" lIns="6120" tIns="6120" rIns="6120" bIns="612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5" name="Straight Connector 44"/>
          <p:cNvSpPr/>
          <p:nvPr/>
        </p:nvSpPr>
        <p:spPr>
          <a:xfrm>
            <a:off x="583920" y="3100320"/>
            <a:ext cx="7527960" cy="0"/>
          </a:xfrm>
          <a:prstGeom prst="line">
            <a:avLst/>
          </a:prstGeom>
          <a:noFill/>
          <a:ln w="12600">
            <a:solidFill>
              <a:srgbClr val="FFFFFF"/>
            </a:solidFill>
            <a:prstDash val="solid"/>
            <a:round/>
          </a:ln>
        </p:spPr>
        <p:txBody>
          <a:bodyPr vert="horz" wrap="none" lIns="6120" tIns="6120" rIns="6120" bIns="612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6" name="Straight Connector 45"/>
          <p:cNvSpPr/>
          <p:nvPr/>
        </p:nvSpPr>
        <p:spPr>
          <a:xfrm>
            <a:off x="583920" y="3763440"/>
            <a:ext cx="7527960" cy="0"/>
          </a:xfrm>
          <a:prstGeom prst="line">
            <a:avLst/>
          </a:prstGeom>
          <a:noFill/>
          <a:ln w="12600">
            <a:solidFill>
              <a:srgbClr val="FFFFFF"/>
            </a:solidFill>
            <a:prstDash val="solid"/>
            <a:round/>
          </a:ln>
        </p:spPr>
        <p:txBody>
          <a:bodyPr vert="horz" wrap="none" lIns="6120" tIns="6120" rIns="6120" bIns="612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7" name="Straight Connector 46"/>
          <p:cNvSpPr/>
          <p:nvPr/>
        </p:nvSpPr>
        <p:spPr>
          <a:xfrm>
            <a:off x="583920" y="4321800"/>
            <a:ext cx="7527960" cy="0"/>
          </a:xfrm>
          <a:prstGeom prst="line">
            <a:avLst/>
          </a:prstGeom>
          <a:noFill/>
          <a:ln w="12600">
            <a:solidFill>
              <a:srgbClr val="FFFFFF"/>
            </a:solidFill>
            <a:prstDash val="solid"/>
            <a:round/>
          </a:ln>
        </p:spPr>
        <p:txBody>
          <a:bodyPr vert="horz" wrap="none" lIns="6120" tIns="6120" rIns="6120" bIns="612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8" name="Straight Connector 47"/>
          <p:cNvSpPr/>
          <p:nvPr/>
        </p:nvSpPr>
        <p:spPr>
          <a:xfrm>
            <a:off x="590400" y="1047599"/>
            <a:ext cx="0" cy="3839401"/>
          </a:xfrm>
          <a:prstGeom prst="line">
            <a:avLst/>
          </a:prstGeom>
          <a:noFill/>
          <a:ln w="12600">
            <a:solidFill>
              <a:srgbClr val="FFFFFF"/>
            </a:solidFill>
            <a:prstDash val="solid"/>
            <a:round/>
          </a:ln>
        </p:spPr>
        <p:txBody>
          <a:bodyPr vert="horz" wrap="none" lIns="6120" tIns="6120" rIns="6120" bIns="612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9" name="Straight Connector 48"/>
          <p:cNvSpPr/>
          <p:nvPr/>
        </p:nvSpPr>
        <p:spPr>
          <a:xfrm>
            <a:off x="8105760" y="1047599"/>
            <a:ext cx="0" cy="3839401"/>
          </a:xfrm>
          <a:prstGeom prst="line">
            <a:avLst/>
          </a:prstGeom>
          <a:noFill/>
          <a:ln w="12600">
            <a:solidFill>
              <a:srgbClr val="FFFFFF"/>
            </a:solidFill>
            <a:prstDash val="solid"/>
            <a:round/>
          </a:ln>
        </p:spPr>
        <p:txBody>
          <a:bodyPr vert="horz" wrap="none" lIns="6120" tIns="6120" rIns="6120" bIns="612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0" name="Straight Connector 49"/>
          <p:cNvSpPr/>
          <p:nvPr/>
        </p:nvSpPr>
        <p:spPr>
          <a:xfrm>
            <a:off x="583920" y="1054080"/>
            <a:ext cx="7527960" cy="0"/>
          </a:xfrm>
          <a:prstGeom prst="line">
            <a:avLst/>
          </a:prstGeom>
          <a:noFill/>
          <a:ln w="12600">
            <a:solidFill>
              <a:srgbClr val="FFFFFF"/>
            </a:solidFill>
            <a:prstDash val="solid"/>
            <a:round/>
          </a:ln>
        </p:spPr>
        <p:txBody>
          <a:bodyPr vert="horz" wrap="none" lIns="6120" tIns="6120" rIns="6120" bIns="612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1" name="Straight Connector 50"/>
          <p:cNvSpPr/>
          <p:nvPr/>
        </p:nvSpPr>
        <p:spPr>
          <a:xfrm>
            <a:off x="583920" y="4880520"/>
            <a:ext cx="7527960" cy="0"/>
          </a:xfrm>
          <a:prstGeom prst="line">
            <a:avLst/>
          </a:prstGeom>
          <a:noFill/>
          <a:ln w="12600">
            <a:solidFill>
              <a:srgbClr val="FFFFFF"/>
            </a:solidFill>
            <a:prstDash val="solid"/>
            <a:round/>
          </a:ln>
        </p:spPr>
        <p:txBody>
          <a:bodyPr vert="horz" wrap="none" lIns="6120" tIns="6120" rIns="6120" bIns="612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9920" y="441360"/>
            <a:ext cx="6224760" cy="45611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3210">
                <a:solidFill>
                  <a:srgbClr val="367187"/>
                </a:solidFill>
                <a:latin typeface="Arial"/>
                <a:ea typeface="DejaVu Sans" pitchFamily="2"/>
                <a:cs typeface="Arial"/>
              </a:rPr>
              <a:t>Connecting Things Course Outline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36840" y="1166040"/>
            <a:ext cx="506519" cy="1591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1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Chapter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822680" y="1166040"/>
            <a:ext cx="887759" cy="1591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1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Chapter Titles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033520" y="1166040"/>
            <a:ext cx="1360080" cy="1591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1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Summary Description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01720" y="1545480"/>
            <a:ext cx="304920" cy="340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24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253880" y="1639800"/>
            <a:ext cx="139824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Things and Connections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474000" y="1563839"/>
            <a:ext cx="447660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367187"/>
                </a:solidFill>
                <a:latin typeface="Arial"/>
                <a:ea typeface="DejaVu Sans" pitchFamily="2"/>
                <a:cs typeface="Arial"/>
              </a:rPr>
              <a:t>Understand the building blocks, the interconnections and the information flow of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474000" y="1716119"/>
            <a:ext cx="886319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367187"/>
                </a:solidFill>
                <a:latin typeface="Arial"/>
                <a:ea typeface="DejaVu Sans" pitchFamily="2"/>
                <a:cs typeface="Arial"/>
              </a:rPr>
              <a:t>an IoT System.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01720" y="2104560"/>
            <a:ext cx="304560" cy="340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24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253880" y="2122560"/>
            <a:ext cx="135108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Sensors, Actuators and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218960" y="2275200"/>
            <a:ext cx="89388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microcontrollers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74000" y="2122560"/>
            <a:ext cx="432144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367187"/>
                </a:solidFill>
                <a:latin typeface="Arial"/>
                <a:ea typeface="DejaVu Sans" pitchFamily="2"/>
                <a:cs typeface="Arial"/>
              </a:rPr>
              <a:t>Use sensors and an Arduino microcontroller to read data from physical world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474000" y="2275200"/>
            <a:ext cx="121680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367187"/>
                </a:solidFill>
                <a:latin typeface="Arial"/>
                <a:ea typeface="DejaVu Sans" pitchFamily="2"/>
                <a:cs typeface="Arial"/>
              </a:rPr>
              <a:t>and control actuators.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01720" y="2661480"/>
            <a:ext cx="304920" cy="340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24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253880" y="2756160"/>
            <a:ext cx="132948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Software is Everywhere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474000" y="2679840"/>
            <a:ext cx="425736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367187"/>
                </a:solidFill>
                <a:latin typeface="Arial"/>
                <a:ea typeface="DejaVu Sans" pitchFamily="2"/>
                <a:cs typeface="Arial"/>
              </a:rPr>
              <a:t>Use Python to program a Single Board Computer (Raspberry PI) to perform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474000" y="2832480"/>
            <a:ext cx="196668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367187"/>
                </a:solidFill>
                <a:latin typeface="Arial"/>
                <a:ea typeface="DejaVu Sans" pitchFamily="2"/>
                <a:cs typeface="Arial"/>
              </a:rPr>
              <a:t>more complex embedded program.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01720" y="3270960"/>
            <a:ext cx="304920" cy="340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24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4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253880" y="3365640"/>
            <a:ext cx="1913399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Fog Networks and Cloud Services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474000" y="3213360"/>
            <a:ext cx="4011839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367187"/>
                </a:solidFill>
                <a:latin typeface="Arial"/>
                <a:ea typeface="DejaVu Sans" pitchFamily="2"/>
                <a:cs typeface="Arial"/>
              </a:rPr>
              <a:t>Learn the principal IoT Networking Protocols. Learn how an IoT system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474000" y="3365640"/>
            <a:ext cx="394632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367187"/>
                </a:solidFill>
                <a:latin typeface="Arial"/>
                <a:ea typeface="DejaVu Sans" pitchFamily="2"/>
                <a:cs typeface="Arial"/>
              </a:rPr>
              <a:t>distributes computing between Fog and Cloud networks. Learn how to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474000" y="3518639"/>
            <a:ext cx="229284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367187"/>
                </a:solidFill>
                <a:latin typeface="Arial"/>
                <a:ea typeface="DejaVu Sans" pitchFamily="2"/>
                <a:cs typeface="Arial"/>
              </a:rPr>
              <a:t>interconnect systems using Restful APIs.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01720" y="3882600"/>
            <a:ext cx="304560" cy="340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24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5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253880" y="3976919"/>
            <a:ext cx="144540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Industrial IoT Applications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474000" y="3900600"/>
            <a:ext cx="446004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367187"/>
                </a:solidFill>
                <a:latin typeface="Arial"/>
                <a:ea typeface="DejaVu Sans" pitchFamily="2"/>
                <a:cs typeface="Arial"/>
              </a:rPr>
              <a:t>Learn how IoT technologies are applied in diverse vertical markets: Healthcare,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474000" y="4052879"/>
            <a:ext cx="227448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367187"/>
                </a:solidFill>
                <a:latin typeface="Arial"/>
                <a:ea typeface="DejaVu Sans" pitchFamily="2"/>
                <a:cs typeface="Arial"/>
              </a:rPr>
              <a:t>Smart Cities, Smart Grid, Manufacturing.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01720" y="4441320"/>
            <a:ext cx="304560" cy="340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240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6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253880" y="4535640"/>
            <a:ext cx="126252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Create an IoT Solution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474000" y="4535640"/>
            <a:ext cx="3254399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367187"/>
                </a:solidFill>
                <a:latin typeface="Arial"/>
                <a:ea typeface="DejaVu Sans" pitchFamily="2"/>
                <a:cs typeface="Arial"/>
              </a:rPr>
              <a:t>End-to-End case study on how to create an IoT Prototype.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-360"/>
            <a:ext cx="9144000" cy="514367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5401" h="14289">
                <a:moveTo>
                  <a:pt x="0" y="14289"/>
                </a:moveTo>
                <a:lnTo>
                  <a:pt x="25401" y="14289"/>
                </a:lnTo>
                <a:lnTo>
                  <a:pt x="254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86360" y="4782240"/>
            <a:ext cx="8604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D9D9D9"/>
                </a:solidFill>
                <a:latin typeface="Arial"/>
                <a:ea typeface="DejaVu Sans" pitchFamily="2"/>
                <a:cs typeface="Arial"/>
              </a:rPr>
              <a:t>12</a:t>
            </a:r>
          </a:p>
        </p:txBody>
      </p:sp>
      <p:sp>
        <p:nvSpPr>
          <p:cNvPr id="4" name="Freeform 3"/>
          <p:cNvSpPr/>
          <p:nvPr/>
        </p:nvSpPr>
        <p:spPr>
          <a:xfrm>
            <a:off x="604800" y="4835520"/>
            <a:ext cx="13680" cy="59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" h="166">
                <a:moveTo>
                  <a:pt x="0" y="166"/>
                </a:moveTo>
                <a:lnTo>
                  <a:pt x="39" y="166"/>
                </a:lnTo>
                <a:lnTo>
                  <a:pt x="39" y="0"/>
                </a:lnTo>
                <a:lnTo>
                  <a:pt x="0" y="0"/>
                </a:ln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94800" y="4834080"/>
            <a:ext cx="4428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4" h="174">
                <a:moveTo>
                  <a:pt x="124" y="50"/>
                </a:moveTo>
                <a:cubicBezTo>
                  <a:pt x="121" y="50"/>
                  <a:pt x="109" y="40"/>
                  <a:pt x="90" y="40"/>
                </a:cubicBezTo>
                <a:cubicBezTo>
                  <a:pt x="62" y="40"/>
                  <a:pt x="43" y="60"/>
                  <a:pt x="43" y="85"/>
                </a:cubicBezTo>
                <a:cubicBezTo>
                  <a:pt x="43" y="110"/>
                  <a:pt x="60" y="130"/>
                  <a:pt x="90" y="130"/>
                </a:cubicBezTo>
                <a:cubicBezTo>
                  <a:pt x="109" y="130"/>
                  <a:pt x="121" y="123"/>
                  <a:pt x="124" y="123"/>
                </a:cubicBezTo>
                <a:cubicBezTo>
                  <a:pt x="124" y="169"/>
                  <a:pt x="124" y="169"/>
                  <a:pt x="124" y="169"/>
                </a:cubicBezTo>
                <a:cubicBezTo>
                  <a:pt x="119" y="169"/>
                  <a:pt x="104" y="174"/>
                  <a:pt x="85" y="174"/>
                </a:cubicBezTo>
                <a:cubicBezTo>
                  <a:pt x="38" y="174"/>
                  <a:pt x="0" y="140"/>
                  <a:pt x="0" y="85"/>
                </a:cubicBezTo>
                <a:cubicBezTo>
                  <a:pt x="0" y="35"/>
                  <a:pt x="36" y="0"/>
                  <a:pt x="85" y="0"/>
                </a:cubicBezTo>
                <a:cubicBezTo>
                  <a:pt x="104" y="0"/>
                  <a:pt x="119" y="5"/>
                  <a:pt x="124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37840" y="4834080"/>
            <a:ext cx="4572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8" h="174">
                <a:moveTo>
                  <a:pt x="128" y="50"/>
                </a:moveTo>
                <a:cubicBezTo>
                  <a:pt x="125" y="50"/>
                  <a:pt x="113" y="40"/>
                  <a:pt x="90" y="40"/>
                </a:cubicBezTo>
                <a:cubicBezTo>
                  <a:pt x="62" y="40"/>
                  <a:pt x="45" y="60"/>
                  <a:pt x="45" y="85"/>
                </a:cubicBezTo>
                <a:cubicBezTo>
                  <a:pt x="45" y="110"/>
                  <a:pt x="62" y="130"/>
                  <a:pt x="90" y="130"/>
                </a:cubicBezTo>
                <a:cubicBezTo>
                  <a:pt x="110" y="130"/>
                  <a:pt x="125" y="123"/>
                  <a:pt x="128" y="123"/>
                </a:cubicBezTo>
                <a:cubicBezTo>
                  <a:pt x="128" y="169"/>
                  <a:pt x="128" y="169"/>
                  <a:pt x="128" y="169"/>
                </a:cubicBezTo>
                <a:cubicBezTo>
                  <a:pt x="123" y="169"/>
                  <a:pt x="108" y="174"/>
                  <a:pt x="87" y="174"/>
                </a:cubicBezTo>
                <a:cubicBezTo>
                  <a:pt x="40" y="174"/>
                  <a:pt x="0" y="140"/>
                  <a:pt x="0" y="85"/>
                </a:cubicBezTo>
                <a:cubicBezTo>
                  <a:pt x="0" y="35"/>
                  <a:pt x="37" y="0"/>
                  <a:pt x="87" y="0"/>
                </a:cubicBezTo>
                <a:cubicBezTo>
                  <a:pt x="108" y="0"/>
                  <a:pt x="123" y="5"/>
                  <a:pt x="128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55639" y="4834080"/>
            <a:ext cx="6120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1" h="174">
                <a:moveTo>
                  <a:pt x="171" y="85"/>
                </a:moveTo>
                <a:cubicBezTo>
                  <a:pt x="171" y="133"/>
                  <a:pt x="137" y="174"/>
                  <a:pt x="86" y="174"/>
                </a:cubicBezTo>
                <a:cubicBezTo>
                  <a:pt x="35" y="174"/>
                  <a:pt x="0" y="133"/>
                  <a:pt x="0" y="85"/>
                </a:cubicBezTo>
                <a:cubicBezTo>
                  <a:pt x="0" y="37"/>
                  <a:pt x="35" y="0"/>
                  <a:pt x="86" y="0"/>
                </a:cubicBezTo>
                <a:cubicBezTo>
                  <a:pt x="137" y="0"/>
                  <a:pt x="171" y="37"/>
                  <a:pt x="171" y="85"/>
                </a:cubicBezTo>
                <a:close/>
                <a:moveTo>
                  <a:pt x="86" y="42"/>
                </a:moveTo>
                <a:cubicBezTo>
                  <a:pt x="62" y="42"/>
                  <a:pt x="45" y="63"/>
                  <a:pt x="45" y="85"/>
                </a:cubicBezTo>
                <a:cubicBezTo>
                  <a:pt x="45" y="110"/>
                  <a:pt x="62" y="130"/>
                  <a:pt x="86" y="130"/>
                </a:cubicBezTo>
                <a:cubicBezTo>
                  <a:pt x="110" y="130"/>
                  <a:pt x="127" y="110"/>
                  <a:pt x="127" y="85"/>
                </a:cubicBezTo>
                <a:cubicBezTo>
                  <a:pt x="127" y="63"/>
                  <a:pt x="110" y="42"/>
                  <a:pt x="86" y="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38280" y="4834080"/>
            <a:ext cx="41400" cy="62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6" h="174">
                <a:moveTo>
                  <a:pt x="105" y="40"/>
                </a:moveTo>
                <a:cubicBezTo>
                  <a:pt x="102" y="40"/>
                  <a:pt x="85" y="35"/>
                  <a:pt x="72" y="35"/>
                </a:cubicBezTo>
                <a:cubicBezTo>
                  <a:pt x="55" y="35"/>
                  <a:pt x="45" y="40"/>
                  <a:pt x="45" y="50"/>
                </a:cubicBezTo>
                <a:cubicBezTo>
                  <a:pt x="45" y="60"/>
                  <a:pt x="57" y="63"/>
                  <a:pt x="65" y="65"/>
                </a:cubicBezTo>
                <a:cubicBezTo>
                  <a:pt x="75" y="68"/>
                  <a:pt x="75" y="68"/>
                  <a:pt x="75" y="68"/>
                </a:cubicBezTo>
                <a:cubicBezTo>
                  <a:pt x="102" y="78"/>
                  <a:pt x="116" y="95"/>
                  <a:pt x="116" y="118"/>
                </a:cubicBezTo>
                <a:cubicBezTo>
                  <a:pt x="116" y="159"/>
                  <a:pt x="80" y="174"/>
                  <a:pt x="47" y="174"/>
                </a:cubicBezTo>
                <a:cubicBezTo>
                  <a:pt x="25" y="174"/>
                  <a:pt x="3" y="169"/>
                  <a:pt x="3" y="169"/>
                </a:cubicBezTo>
                <a:cubicBezTo>
                  <a:pt x="3" y="130"/>
                  <a:pt x="3" y="130"/>
                  <a:pt x="3" y="130"/>
                </a:cubicBezTo>
                <a:cubicBezTo>
                  <a:pt x="5" y="130"/>
                  <a:pt x="23" y="135"/>
                  <a:pt x="40" y="135"/>
                </a:cubicBezTo>
                <a:cubicBezTo>
                  <a:pt x="62" y="135"/>
                  <a:pt x="72" y="130"/>
                  <a:pt x="72" y="120"/>
                </a:cubicBezTo>
                <a:cubicBezTo>
                  <a:pt x="72" y="113"/>
                  <a:pt x="62" y="108"/>
                  <a:pt x="52" y="103"/>
                </a:cubicBezTo>
                <a:cubicBezTo>
                  <a:pt x="50" y="103"/>
                  <a:pt x="47" y="103"/>
                  <a:pt x="45" y="100"/>
                </a:cubicBezTo>
                <a:cubicBezTo>
                  <a:pt x="20" y="93"/>
                  <a:pt x="0" y="80"/>
                  <a:pt x="0" y="52"/>
                </a:cubicBezTo>
                <a:cubicBezTo>
                  <a:pt x="0" y="20"/>
                  <a:pt x="25" y="0"/>
                  <a:pt x="62" y="0"/>
                </a:cubicBezTo>
                <a:cubicBezTo>
                  <a:pt x="85" y="0"/>
                  <a:pt x="102" y="5"/>
                  <a:pt x="105" y="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07239" y="4763880"/>
            <a:ext cx="1548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86">
                <a:moveTo>
                  <a:pt x="44" y="20"/>
                </a:moveTo>
                <a:cubicBezTo>
                  <a:pt x="44" y="7"/>
                  <a:pt x="33" y="0"/>
                  <a:pt x="20" y="0"/>
                </a:cubicBezTo>
                <a:cubicBezTo>
                  <a:pt x="10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0" y="86"/>
                  <a:pt x="20" y="86"/>
                </a:cubicBezTo>
                <a:cubicBezTo>
                  <a:pt x="33" y="86"/>
                  <a:pt x="44" y="75"/>
                  <a:pt x="44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4864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3" y="0"/>
                  <a:pt x="20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0" y="141"/>
                </a:cubicBezTo>
                <a:cubicBezTo>
                  <a:pt x="33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89680" y="4714920"/>
            <a:ext cx="15120" cy="94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264">
                <a:moveTo>
                  <a:pt x="43" y="20"/>
                </a:moveTo>
                <a:cubicBezTo>
                  <a:pt x="43" y="10"/>
                  <a:pt x="33" y="0"/>
                  <a:pt x="20" y="0"/>
                </a:cubicBezTo>
                <a:cubicBezTo>
                  <a:pt x="10" y="0"/>
                  <a:pt x="0" y="10"/>
                  <a:pt x="0" y="20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54"/>
                  <a:pt x="10" y="264"/>
                  <a:pt x="20" y="264"/>
                </a:cubicBezTo>
                <a:cubicBezTo>
                  <a:pt x="33" y="264"/>
                  <a:pt x="43" y="254"/>
                  <a:pt x="43" y="2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2928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2" y="0"/>
                  <a:pt x="20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0" y="141"/>
                </a:cubicBezTo>
                <a:cubicBezTo>
                  <a:pt x="32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70320" y="4763880"/>
            <a:ext cx="1548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86">
                <a:moveTo>
                  <a:pt x="44" y="20"/>
                </a:moveTo>
                <a:cubicBezTo>
                  <a:pt x="44" y="7"/>
                  <a:pt x="34" y="0"/>
                  <a:pt x="21" y="0"/>
                </a:cubicBezTo>
                <a:cubicBezTo>
                  <a:pt x="11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1" y="86"/>
                  <a:pt x="21" y="86"/>
                </a:cubicBezTo>
                <a:cubicBezTo>
                  <a:pt x="34" y="86"/>
                  <a:pt x="44" y="75"/>
                  <a:pt x="44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11360" y="4744080"/>
            <a:ext cx="1548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" h="141">
                <a:moveTo>
                  <a:pt x="44" y="19"/>
                </a:moveTo>
                <a:cubicBezTo>
                  <a:pt x="44" y="7"/>
                  <a:pt x="34" y="0"/>
                  <a:pt x="24" y="0"/>
                </a:cubicBezTo>
                <a:cubicBezTo>
                  <a:pt x="10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0" y="141"/>
                  <a:pt x="24" y="141"/>
                </a:cubicBezTo>
                <a:cubicBezTo>
                  <a:pt x="34" y="141"/>
                  <a:pt x="44" y="131"/>
                  <a:pt x="44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51320" y="4714920"/>
            <a:ext cx="15120" cy="94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264">
                <a:moveTo>
                  <a:pt x="43" y="20"/>
                </a:moveTo>
                <a:cubicBezTo>
                  <a:pt x="43" y="10"/>
                  <a:pt x="32" y="0"/>
                  <a:pt x="22" y="0"/>
                </a:cubicBezTo>
                <a:cubicBezTo>
                  <a:pt x="9" y="0"/>
                  <a:pt x="0" y="10"/>
                  <a:pt x="0" y="20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54"/>
                  <a:pt x="9" y="264"/>
                  <a:pt x="22" y="264"/>
                </a:cubicBezTo>
                <a:cubicBezTo>
                  <a:pt x="32" y="264"/>
                  <a:pt x="43" y="254"/>
                  <a:pt x="43" y="242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92360" y="4744080"/>
            <a:ext cx="15120" cy="50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141">
                <a:moveTo>
                  <a:pt x="43" y="19"/>
                </a:moveTo>
                <a:cubicBezTo>
                  <a:pt x="43" y="7"/>
                  <a:pt x="33" y="0"/>
                  <a:pt x="23" y="0"/>
                </a:cubicBezTo>
                <a:cubicBezTo>
                  <a:pt x="11" y="0"/>
                  <a:pt x="0" y="7"/>
                  <a:pt x="0" y="1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1"/>
                  <a:pt x="11" y="141"/>
                  <a:pt x="23" y="141"/>
                </a:cubicBezTo>
                <a:cubicBezTo>
                  <a:pt x="33" y="141"/>
                  <a:pt x="43" y="131"/>
                  <a:pt x="43" y="121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833399" y="4763880"/>
            <a:ext cx="15120" cy="30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" h="86">
                <a:moveTo>
                  <a:pt x="43" y="20"/>
                </a:moveTo>
                <a:cubicBezTo>
                  <a:pt x="43" y="7"/>
                  <a:pt x="34" y="0"/>
                  <a:pt x="24" y="0"/>
                </a:cubicBezTo>
                <a:cubicBezTo>
                  <a:pt x="10" y="0"/>
                  <a:pt x="0" y="7"/>
                  <a:pt x="0" y="20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5"/>
                  <a:pt x="10" y="86"/>
                  <a:pt x="24" y="86"/>
                </a:cubicBezTo>
                <a:cubicBezTo>
                  <a:pt x="34" y="86"/>
                  <a:pt x="43" y="75"/>
                  <a:pt x="43" y="65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pic>
        <p:nvPicPr>
          <p:cNvPr id="18" nam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280" y="0"/>
            <a:ext cx="3956040" cy="284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Freeform 18"/>
          <p:cNvSpPr/>
          <p:nvPr/>
        </p:nvSpPr>
        <p:spPr>
          <a:xfrm>
            <a:off x="330480" y="4495680"/>
            <a:ext cx="879480" cy="5623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444" h="1563">
                <a:moveTo>
                  <a:pt x="0" y="1563"/>
                </a:moveTo>
                <a:lnTo>
                  <a:pt x="2444" y="1563"/>
                </a:lnTo>
                <a:lnTo>
                  <a:pt x="244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22720" y="1176480"/>
            <a:ext cx="4067279" cy="295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299" h="822">
                <a:moveTo>
                  <a:pt x="0" y="822"/>
                </a:moveTo>
                <a:lnTo>
                  <a:pt x="11299" y="822"/>
                </a:lnTo>
                <a:lnTo>
                  <a:pt x="112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DCD7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4587120" y="1174680"/>
            <a:ext cx="306360" cy="300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52" h="835">
                <a:moveTo>
                  <a:pt x="0" y="835"/>
                </a:moveTo>
                <a:lnTo>
                  <a:pt x="0" y="0"/>
                </a:lnTo>
                <a:lnTo>
                  <a:pt x="852" y="835"/>
                </a:lnTo>
                <a:close/>
              </a:path>
            </a:pathLst>
          </a:custGeom>
          <a:solidFill>
            <a:srgbClr val="FBAB18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587120" y="1472040"/>
            <a:ext cx="304920" cy="1569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48" h="437">
                <a:moveTo>
                  <a:pt x="0" y="437"/>
                </a:moveTo>
                <a:lnTo>
                  <a:pt x="848" y="437"/>
                </a:lnTo>
                <a:lnTo>
                  <a:pt x="8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BAB18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542840" y="1624319"/>
            <a:ext cx="387000" cy="207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76" h="577">
                <a:moveTo>
                  <a:pt x="1076" y="0"/>
                </a:moveTo>
                <a:lnTo>
                  <a:pt x="538" y="577"/>
                </a:lnTo>
                <a:lnTo>
                  <a:pt x="0" y="0"/>
                </a:lnTo>
                <a:close/>
              </a:path>
            </a:pathLst>
          </a:custGeom>
          <a:solidFill>
            <a:srgbClr val="FBAB18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05799" y="3012840"/>
            <a:ext cx="4067640" cy="295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300" h="822">
                <a:moveTo>
                  <a:pt x="0" y="822"/>
                </a:moveTo>
                <a:lnTo>
                  <a:pt x="11300" y="822"/>
                </a:lnTo>
                <a:lnTo>
                  <a:pt x="11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24045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570200" y="3011400"/>
            <a:ext cx="306360" cy="300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52" h="835">
                <a:moveTo>
                  <a:pt x="0" y="835"/>
                </a:moveTo>
                <a:lnTo>
                  <a:pt x="0" y="0"/>
                </a:lnTo>
                <a:lnTo>
                  <a:pt x="852" y="835"/>
                </a:lnTo>
                <a:close/>
              </a:path>
            </a:pathLst>
          </a:custGeom>
          <a:solidFill>
            <a:srgbClr val="9E0B0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4570200" y="3309839"/>
            <a:ext cx="306360" cy="155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52" h="433">
                <a:moveTo>
                  <a:pt x="0" y="433"/>
                </a:moveTo>
                <a:lnTo>
                  <a:pt x="852" y="433"/>
                </a:lnTo>
                <a:lnTo>
                  <a:pt x="852" y="0"/>
                </a:lnTo>
                <a:lnTo>
                  <a:pt x="0" y="0"/>
                </a:lnTo>
                <a:close/>
              </a:path>
            </a:pathLst>
          </a:custGeom>
          <a:solidFill>
            <a:srgbClr val="9E0B0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4526280" y="3460680"/>
            <a:ext cx="387000" cy="2088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76" h="581">
                <a:moveTo>
                  <a:pt x="1076" y="0"/>
                </a:moveTo>
                <a:lnTo>
                  <a:pt x="537" y="581"/>
                </a:lnTo>
                <a:lnTo>
                  <a:pt x="0" y="0"/>
                </a:lnTo>
                <a:close/>
              </a:path>
            </a:pathLst>
          </a:custGeom>
          <a:solidFill>
            <a:srgbClr val="9E0B0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29919" y="4781160"/>
            <a:ext cx="241308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600">
                <a:solidFill>
                  <a:srgbClr val="D9D9D9"/>
                </a:solidFill>
                <a:latin typeface="Arial"/>
                <a:ea typeface="DejaVu Sans" pitchFamily="2"/>
                <a:cs typeface="Arial"/>
              </a:rPr>
              <a:t>© 2017 Cisco and/or its affiliates. All rights reserved. Cisco Confidential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9200" y="246240"/>
            <a:ext cx="3502799" cy="45611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321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IoT Fundamentals:</a:t>
            </a:r>
          </a:p>
        </p:txBody>
      </p:sp>
      <p:sp>
        <p:nvSpPr>
          <p:cNvPr id="30" name="Freeform 29"/>
          <p:cNvSpPr/>
          <p:nvPr/>
        </p:nvSpPr>
        <p:spPr>
          <a:xfrm>
            <a:off x="5191920" y="2583000"/>
            <a:ext cx="3959640" cy="256031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000" h="7113">
                <a:moveTo>
                  <a:pt x="0" y="7113"/>
                </a:moveTo>
                <a:lnTo>
                  <a:pt x="11000" y="7113"/>
                </a:lnTo>
                <a:lnTo>
                  <a:pt x="1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9200" y="636120"/>
            <a:ext cx="3682799" cy="45611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321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Big Data &amp; Analytics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51560" y="3251880"/>
            <a:ext cx="336564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Target Audience: Secondary, Vocational, 2-year and 4-year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51560" y="3404160"/>
            <a:ext cx="198180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College, 4-Year University students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51560" y="3595320"/>
            <a:ext cx="2949839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Prerequisites: IoT Fundamentals: Connecting Things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51560" y="3785760"/>
            <a:ext cx="110880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Languages: English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51560" y="3976200"/>
            <a:ext cx="171072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Course Delivery: Instructor-led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51560" y="4166640"/>
            <a:ext cx="233712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Estimated Time to Complete: 40-50 hours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51560" y="4357080"/>
            <a:ext cx="339480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Recommended Next Course: IoT Fundamentals: Hackathon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51560" y="4509360"/>
            <a:ext cx="52056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Playbook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51560" y="4700520"/>
            <a:ext cx="160236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004C69"/>
                </a:solidFill>
                <a:latin typeface="Arial"/>
                <a:ea typeface="DejaVu Sans" pitchFamily="2"/>
                <a:cs typeface="Arial"/>
              </a:rPr>
              <a:t>Instructor Training: Required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22400" y="3004560"/>
            <a:ext cx="70488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4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Features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1480" y="1551599"/>
            <a:ext cx="399060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Students will learn how to use Python data libraries to create a pipeline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1480" y="1703880"/>
            <a:ext cx="4005719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to acquire, transform and visualize data collected from IoT sensors and</a:t>
            </a:r>
          </a:p>
        </p:txBody>
      </p:sp>
      <p:sp>
        <p:nvSpPr>
          <p:cNvPr id="44" name="Freeform 43"/>
          <p:cNvSpPr/>
          <p:nvPr/>
        </p:nvSpPr>
        <p:spPr>
          <a:xfrm>
            <a:off x="505799" y="1156680"/>
            <a:ext cx="156960" cy="3290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7" h="915">
                <a:moveTo>
                  <a:pt x="0" y="0"/>
                </a:moveTo>
                <a:lnTo>
                  <a:pt x="437" y="457"/>
                </a:lnTo>
                <a:lnTo>
                  <a:pt x="0" y="91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1480" y="1856160"/>
            <a:ext cx="61200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machines.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0240" y="1227959"/>
            <a:ext cx="1372319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4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Course Overview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4719" y="2445480"/>
            <a:ext cx="3885479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The transformative element of any IoT system is the data that can be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4719" y="2598120"/>
            <a:ext cx="353808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collected from it. Thus the ability to extract data and using data</a:t>
            </a:r>
          </a:p>
        </p:txBody>
      </p:sp>
      <p:sp>
        <p:nvSpPr>
          <p:cNvPr id="49" name="Freeform 48"/>
          <p:cNvSpPr/>
          <p:nvPr/>
        </p:nvSpPr>
        <p:spPr>
          <a:xfrm>
            <a:off x="525600" y="2078640"/>
            <a:ext cx="4067640" cy="295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300" h="822">
                <a:moveTo>
                  <a:pt x="0" y="822"/>
                </a:moveTo>
                <a:lnTo>
                  <a:pt x="11300" y="822"/>
                </a:lnTo>
                <a:lnTo>
                  <a:pt x="11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086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508679" y="2058840"/>
            <a:ext cx="158760" cy="3290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2" h="915">
                <a:moveTo>
                  <a:pt x="0" y="0"/>
                </a:moveTo>
                <a:lnTo>
                  <a:pt x="442" y="458"/>
                </a:lnTo>
                <a:lnTo>
                  <a:pt x="0" y="91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4590000" y="2077200"/>
            <a:ext cx="306360" cy="300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52" h="835">
                <a:moveTo>
                  <a:pt x="0" y="835"/>
                </a:moveTo>
                <a:lnTo>
                  <a:pt x="0" y="0"/>
                </a:lnTo>
                <a:lnTo>
                  <a:pt x="852" y="835"/>
                </a:lnTo>
                <a:close/>
              </a:path>
            </a:pathLst>
          </a:custGeom>
          <a:solidFill>
            <a:srgbClr val="004C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4590000" y="2374200"/>
            <a:ext cx="304920" cy="1569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48" h="437">
                <a:moveTo>
                  <a:pt x="0" y="437"/>
                </a:moveTo>
                <a:lnTo>
                  <a:pt x="848" y="437"/>
                </a:lnTo>
                <a:lnTo>
                  <a:pt x="84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C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4546079" y="2526480"/>
            <a:ext cx="387000" cy="207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76" h="577">
                <a:moveTo>
                  <a:pt x="1076" y="0"/>
                </a:moveTo>
                <a:lnTo>
                  <a:pt x="537" y="577"/>
                </a:lnTo>
                <a:lnTo>
                  <a:pt x="0" y="0"/>
                </a:lnTo>
                <a:close/>
              </a:path>
            </a:pathLst>
          </a:custGeom>
          <a:solidFill>
            <a:srgbClr val="004C6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4719" y="2750400"/>
            <a:ext cx="339156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analytics techniques to gain insights increases employability.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0240" y="2141280"/>
            <a:ext cx="64692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4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Benefits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85280" y="344520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95080" y="3422879"/>
            <a:ext cx="1686239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Use Python to read data from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95080" y="3575520"/>
            <a:ext cx="1849319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sensors and store data in a SQL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95080" y="3727440"/>
            <a:ext cx="59040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data base.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85280" y="395280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95080" y="3930840"/>
            <a:ext cx="187668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Use Python Data Analysis library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95080" y="4083120"/>
            <a:ext cx="172440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to clean, manipulate, integrate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95080" y="4235760"/>
            <a:ext cx="54936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data sets.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85280" y="446184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95080" y="4439880"/>
            <a:ext cx="195156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Use Python Visualization Libraries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95080" y="4592160"/>
            <a:ext cx="171216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to visualize real-time data end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95080" y="4744800"/>
            <a:ext cx="151848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explore acquired data sets.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513880" y="344520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623680" y="3422879"/>
            <a:ext cx="1387439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Explain the fundamental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623680" y="3575520"/>
            <a:ext cx="177624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principles of a modern scalable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623680" y="3727440"/>
            <a:ext cx="177480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Big Data platforms like Hadoop.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513880" y="3952800"/>
            <a:ext cx="101880" cy="116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81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•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623680" y="3930840"/>
            <a:ext cx="170748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Use storytelling to present the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623680" y="4083120"/>
            <a:ext cx="172116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insights gained from extracted</a:t>
            </a:r>
          </a:p>
        </p:txBody>
      </p:sp>
      <p:sp>
        <p:nvSpPr>
          <p:cNvPr id="75" name="Freeform 74"/>
          <p:cNvSpPr/>
          <p:nvPr/>
        </p:nvSpPr>
        <p:spPr>
          <a:xfrm>
            <a:off x="488880" y="2993040"/>
            <a:ext cx="158760" cy="3290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2" h="915">
                <a:moveTo>
                  <a:pt x="0" y="0"/>
                </a:moveTo>
                <a:lnTo>
                  <a:pt x="442" y="458"/>
                </a:lnTo>
                <a:lnTo>
                  <a:pt x="0" y="91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623680" y="4235760"/>
            <a:ext cx="281160" cy="142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000">
                <a:solidFill>
                  <a:srgbClr val="58585B"/>
                </a:solidFill>
                <a:latin typeface="Arial"/>
                <a:ea typeface="DejaVu Sans" pitchFamily="2"/>
                <a:cs typeface="Arial"/>
              </a:rPr>
              <a:t>data.</a:t>
            </a:r>
          </a:p>
        </p:txBody>
      </p:sp>
      <p:pic>
        <p:nvPicPr>
          <p:cNvPr id="77" nam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8400" y="-6120"/>
            <a:ext cx="3949920" cy="2587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7400" y="2187000"/>
            <a:ext cx="520919" cy="74015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Freeform 78"/>
          <p:cNvSpPr/>
          <p:nvPr/>
        </p:nvSpPr>
        <p:spPr>
          <a:xfrm>
            <a:off x="6688799" y="2249280"/>
            <a:ext cx="489240" cy="9781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60" h="2718">
                <a:moveTo>
                  <a:pt x="1333" y="2718"/>
                </a:moveTo>
                <a:cubicBezTo>
                  <a:pt x="581" y="2704"/>
                  <a:pt x="-15" y="2083"/>
                  <a:pt x="0" y="1333"/>
                </a:cubicBezTo>
                <a:cubicBezTo>
                  <a:pt x="14" y="593"/>
                  <a:pt x="618" y="0"/>
                  <a:pt x="1360" y="0"/>
                </a:cubicBezTo>
                <a:close/>
              </a:path>
            </a:pathLst>
          </a:custGeom>
          <a:solidFill>
            <a:srgbClr val="38C6F4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0" name="Freeform 79"/>
          <p:cNvSpPr/>
          <p:nvPr/>
        </p:nvSpPr>
        <p:spPr>
          <a:xfrm>
            <a:off x="7165799" y="2247840"/>
            <a:ext cx="488880" cy="9781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59" h="2718">
                <a:moveTo>
                  <a:pt x="26" y="0"/>
                </a:moveTo>
                <a:cubicBezTo>
                  <a:pt x="777" y="15"/>
                  <a:pt x="1374" y="636"/>
                  <a:pt x="1359" y="1386"/>
                </a:cubicBezTo>
                <a:cubicBezTo>
                  <a:pt x="1345" y="2126"/>
                  <a:pt x="740" y="2718"/>
                  <a:pt x="0" y="2718"/>
                </a:cubicBezTo>
                <a:close/>
              </a:path>
            </a:pathLst>
          </a:custGeom>
          <a:solidFill>
            <a:srgbClr val="0CA4D5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pic>
        <p:nvPicPr>
          <p:cNvPr id="81" nam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7400" y="2343960"/>
            <a:ext cx="520919" cy="74015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TextBox 81"/>
          <p:cNvSpPr txBox="1"/>
          <p:nvPr/>
        </p:nvSpPr>
        <p:spPr>
          <a:xfrm>
            <a:off x="750240" y="3076560"/>
            <a:ext cx="175644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en-US" sz="1410">
                <a:solidFill>
                  <a:srgbClr val="FFFFFF"/>
                </a:solidFill>
                <a:latin typeface="Arial"/>
                <a:ea typeface="DejaVu Sans" pitchFamily="2"/>
                <a:cs typeface="Arial"/>
              </a:rPr>
              <a:t>Learning Components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ter-pag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2437</Words>
  <Application>Microsoft Office PowerPoint</Application>
  <PresentationFormat>On-screen Show (4:3)</PresentationFormat>
  <Paragraphs>642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master-page3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get involved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modified xsi:type="dcterms:W3CDTF">2018-02-27T06:52:50Z</dcterms:modified>
</cp:coreProperties>
</file>