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5" r:id="rId12"/>
    <p:sldId id="278" r:id="rId13"/>
    <p:sldId id="266" r:id="rId14"/>
    <p:sldId id="276" r:id="rId15"/>
    <p:sldId id="277" r:id="rId16"/>
    <p:sldId id="284" r:id="rId17"/>
    <p:sldId id="267" r:id="rId18"/>
    <p:sldId id="285" r:id="rId19"/>
    <p:sldId id="268" r:id="rId20"/>
    <p:sldId id="269" r:id="rId21"/>
    <p:sldId id="280" r:id="rId22"/>
    <p:sldId id="270" r:id="rId23"/>
    <p:sldId id="271" r:id="rId24"/>
    <p:sldId id="272" r:id="rId25"/>
    <p:sldId id="279" r:id="rId26"/>
    <p:sldId id="282" r:id="rId27"/>
    <p:sldId id="283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65E19F-17D1-4CA0-8B67-47E70E300418}">
          <p14:sldIdLst>
            <p14:sldId id="256"/>
            <p14:sldId id="286"/>
            <p14:sldId id="257"/>
            <p14:sldId id="259"/>
            <p14:sldId id="260"/>
            <p14:sldId id="261"/>
            <p14:sldId id="262"/>
            <p14:sldId id="263"/>
            <p14:sldId id="264"/>
            <p14:sldId id="281"/>
            <p14:sldId id="265"/>
            <p14:sldId id="278"/>
            <p14:sldId id="266"/>
            <p14:sldId id="276"/>
            <p14:sldId id="277"/>
            <p14:sldId id="284"/>
            <p14:sldId id="267"/>
            <p14:sldId id="285"/>
            <p14:sldId id="268"/>
            <p14:sldId id="269"/>
            <p14:sldId id="280"/>
            <p14:sldId id="270"/>
            <p14:sldId id="271"/>
            <p14:sldId id="272"/>
            <p14:sldId id="279"/>
            <p14:sldId id="282"/>
            <p14:sldId id="283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252B-8B90-43D2-A5D6-32FE8B42172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A6FA-C68D-4787-A4E0-0D7661A2B5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252B-8B90-43D2-A5D6-32FE8B42172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A6FA-C68D-4787-A4E0-0D7661A2B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252B-8B90-43D2-A5D6-32FE8B42172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A6FA-C68D-4787-A4E0-0D7661A2B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252B-8B90-43D2-A5D6-32FE8B42172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A6FA-C68D-4787-A4E0-0D7661A2B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252B-8B90-43D2-A5D6-32FE8B42172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EDA6FA-C68D-4787-A4E0-0D7661A2B5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252B-8B90-43D2-A5D6-32FE8B42172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A6FA-C68D-4787-A4E0-0D7661A2B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252B-8B90-43D2-A5D6-32FE8B42172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A6FA-C68D-4787-A4E0-0D7661A2B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252B-8B90-43D2-A5D6-32FE8B42172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A6FA-C68D-4787-A4E0-0D7661A2B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252B-8B90-43D2-A5D6-32FE8B42172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A6FA-C68D-4787-A4E0-0D7661A2B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252B-8B90-43D2-A5D6-32FE8B42172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A6FA-C68D-4787-A4E0-0D7661A2B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252B-8B90-43D2-A5D6-32FE8B42172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A6FA-C68D-4787-A4E0-0D7661A2B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FD252B-8B90-43D2-A5D6-32FE8B42172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EDA6FA-C68D-4787-A4E0-0D7661A2B50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Earthquake resistant buildings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 </a:t>
            </a:r>
          </a:p>
          <a:p>
            <a:r>
              <a:rPr lang="en-US" dirty="0" smtClean="0"/>
              <a:t>Prof Dr. Bayan </a:t>
            </a:r>
            <a:r>
              <a:rPr lang="en-US" dirty="0" err="1" smtClean="0"/>
              <a:t>Salim</a:t>
            </a:r>
            <a:endParaRPr lang="en-US" dirty="0" smtClean="0"/>
          </a:p>
          <a:p>
            <a:r>
              <a:rPr lang="en-US" dirty="0" err="1" smtClean="0"/>
              <a:t>Ishik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Considerations –1 Frequency vs.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floors collapse, Hotel Continental, Mexico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48" y="2362200"/>
            <a:ext cx="6376851" cy="421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Considerations </a:t>
            </a:r>
            <a:r>
              <a:rPr lang="en-US" dirty="0" smtClean="0"/>
              <a:t>–2 Discontinuity in </a:t>
            </a:r>
            <a:r>
              <a:rPr lang="en-US" dirty="0"/>
              <a:t>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Structures </a:t>
            </a:r>
            <a:r>
              <a:rPr lang="en-US" dirty="0"/>
              <a:t>with a discontinuity in stiffness or geometry can be </a:t>
            </a:r>
            <a:r>
              <a:rPr lang="en-US" dirty="0" smtClean="0"/>
              <a:t>subjected to </a:t>
            </a:r>
            <a:r>
              <a:rPr lang="en-US" dirty="0"/>
              <a:t>undesirably high displacements or forces. </a:t>
            </a:r>
            <a:r>
              <a:rPr lang="en-US" dirty="0" smtClean="0"/>
              <a:t>The discontinuance of shear walls or </a:t>
            </a:r>
            <a:r>
              <a:rPr lang="en-US" dirty="0"/>
              <a:t>infill walls, </a:t>
            </a:r>
            <a:r>
              <a:rPr lang="en-US" dirty="0" smtClean="0"/>
              <a:t>at </a:t>
            </a:r>
            <a:r>
              <a:rPr lang="en-US" dirty="0"/>
              <a:t>a particular story level, </a:t>
            </a:r>
            <a:r>
              <a:rPr lang="en-US" dirty="0" smtClean="0"/>
              <a:t>will </a:t>
            </a:r>
            <a:r>
              <a:rPr lang="en-US" dirty="0"/>
              <a:t>have the result of concentrating the displacement in </a:t>
            </a:r>
            <a:r>
              <a:rPr lang="en-US" dirty="0" smtClean="0"/>
              <a:t>this </a:t>
            </a:r>
            <a:r>
              <a:rPr lang="en-US" dirty="0" smtClean="0">
                <a:solidFill>
                  <a:srgbClr val="FFC000"/>
                </a:solidFill>
              </a:rPr>
              <a:t>“soft”story</a:t>
            </a:r>
            <a:r>
              <a:rPr lang="en-US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35142"/>
            <a:ext cx="6793424" cy="267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9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Considerations –2 Discontinuity in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Columns fail in shear due to stiff upper structure, Kobe, Japan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01537"/>
            <a:ext cx="53340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4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Considerations –2 Discontinuity in </a:t>
            </a:r>
            <a:r>
              <a:rPr lang="en-US" dirty="0" smtClean="0"/>
              <a:t>geometry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9475"/>
            <a:ext cx="6928736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1561403"/>
            <a:ext cx="352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Damage to Soft story</a:t>
            </a:r>
            <a:endParaRPr lang="en-US" sz="2800" dirty="0"/>
          </a:p>
        </p:txBody>
      </p:sp>
      <p:sp>
        <p:nvSpPr>
          <p:cNvPr id="8" name="Left Arrow 7"/>
          <p:cNvSpPr/>
          <p:nvPr/>
        </p:nvSpPr>
        <p:spPr>
          <a:xfrm>
            <a:off x="6629400" y="3005328"/>
            <a:ext cx="749808" cy="298704"/>
          </a:xfrm>
          <a:prstGeom prst="leftArrow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933770" y="2557272"/>
            <a:ext cx="242316" cy="597408"/>
          </a:xfrm>
          <a:prstGeom prst="downArrow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6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Considerations –2 Discontinuity in geometry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96549"/>
            <a:ext cx="5257800" cy="481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558833"/>
            <a:ext cx="607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Failure due to Soft Story in </a:t>
            </a:r>
            <a:r>
              <a:rPr lang="en-US" sz="2400" dirty="0" err="1" smtClean="0"/>
              <a:t>Gulcuk</a:t>
            </a:r>
            <a:r>
              <a:rPr lang="en-US" sz="2400" dirty="0" smtClean="0"/>
              <a:t>, Turkey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203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Considerations –2 Discontinuity in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intermediate story failure, Kobe, Japan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089927"/>
            <a:ext cx="6557961" cy="460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817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Structural Considerations –2 Discontinuity in geometry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01" y="2286000"/>
            <a:ext cx="6522901" cy="428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5177" y="1602321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Soft </a:t>
            </a:r>
            <a:r>
              <a:rPr lang="en-US" sz="2400" dirty="0" smtClean="0"/>
              <a:t>open-garage </a:t>
            </a:r>
            <a:r>
              <a:rPr lang="en-US" sz="2400" dirty="0"/>
              <a:t>story failure, </a:t>
            </a:r>
          </a:p>
        </p:txBody>
      </p:sp>
    </p:spTree>
    <p:extLst>
      <p:ext uri="{BB962C8B-B14F-4D97-AF65-F5344CB8AC3E}">
        <p14:creationId xmlns:p14="http://schemas.microsoft.com/office/powerpoint/2010/main" val="798627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Considerations </a:t>
            </a:r>
            <a:r>
              <a:rPr lang="en-US" dirty="0" smtClean="0"/>
              <a:t>–3 Vertical, plan Irregularities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505200"/>
            <a:ext cx="22860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41433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399" y="1711235"/>
            <a:ext cx="66579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Structures </a:t>
            </a:r>
            <a:r>
              <a:rPr lang="en-US" sz="2800" dirty="0"/>
              <a:t>with vertical geometric</a:t>
            </a:r>
          </a:p>
          <a:p>
            <a:r>
              <a:rPr lang="en-US" sz="2800" dirty="0"/>
              <a:t>and plan irregularities, </a:t>
            </a:r>
            <a:r>
              <a:rPr lang="en-US" sz="2800" dirty="0" smtClean="0"/>
              <a:t>will </a:t>
            </a:r>
            <a:r>
              <a:rPr lang="en-US" sz="2800" dirty="0"/>
              <a:t>result in torsion </a:t>
            </a:r>
            <a:r>
              <a:rPr lang="en-US" sz="2800" dirty="0" smtClean="0"/>
              <a:t>induced </a:t>
            </a:r>
            <a:r>
              <a:rPr lang="en-US" sz="2800" dirty="0"/>
              <a:t>by ground motion</a:t>
            </a:r>
          </a:p>
        </p:txBody>
      </p:sp>
    </p:spTree>
    <p:extLst>
      <p:ext uri="{BB962C8B-B14F-4D97-AF65-F5344CB8AC3E}">
        <p14:creationId xmlns:p14="http://schemas.microsoft.com/office/powerpoint/2010/main" val="1552438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Considerations –3 Vertical, plan Irregularities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60587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71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Considerations </a:t>
            </a:r>
            <a:r>
              <a:rPr lang="en-US" dirty="0" smtClean="0"/>
              <a:t>–4 Stiffer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a structure, stiffer members tend to pick up a greater portion of the load.</a:t>
            </a:r>
          </a:p>
          <a:p>
            <a:r>
              <a:rPr lang="en-US" dirty="0"/>
              <a:t>When a frame is combined with a </a:t>
            </a:r>
            <a:r>
              <a:rPr lang="en-US" dirty="0">
                <a:solidFill>
                  <a:srgbClr val="FFC000"/>
                </a:solidFill>
              </a:rPr>
              <a:t>shear wall</a:t>
            </a:r>
            <a:r>
              <a:rPr lang="en-US" dirty="0"/>
              <a:t>, this can have the positive effect of </a:t>
            </a:r>
            <a:r>
              <a:rPr lang="en-US" dirty="0" smtClean="0"/>
              <a:t>reducing the </a:t>
            </a:r>
            <a:r>
              <a:rPr lang="en-US" dirty="0"/>
              <a:t>displacements of the structure and decreasing both structural and </a:t>
            </a:r>
            <a:r>
              <a:rPr lang="en-US" dirty="0" smtClean="0"/>
              <a:t>nonstructural damage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7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cap="all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Earthquake resistant buildings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Contents:</a:t>
            </a:r>
          </a:p>
          <a:p>
            <a:pPr marL="137160" indent="0">
              <a:buNone/>
            </a:pPr>
            <a:r>
              <a:rPr lang="en-US" dirty="0" smtClean="0"/>
              <a:t>1</a:t>
            </a:r>
            <a:r>
              <a:rPr lang="en-US" dirty="0" smtClean="0"/>
              <a:t>. Max ground accelerations</a:t>
            </a:r>
          </a:p>
          <a:p>
            <a:pPr marL="137160" indent="0">
              <a:buNone/>
            </a:pPr>
            <a:r>
              <a:rPr lang="en-US" dirty="0" smtClean="0"/>
              <a:t>2. Basic principle and parameters</a:t>
            </a:r>
          </a:p>
          <a:p>
            <a:pPr marL="137160" indent="0">
              <a:buNone/>
            </a:pPr>
            <a:r>
              <a:rPr lang="en-US" dirty="0" smtClean="0"/>
              <a:t>3. Structural response</a:t>
            </a:r>
          </a:p>
          <a:p>
            <a:pPr marL="137160" indent="0">
              <a:buNone/>
            </a:pPr>
            <a:r>
              <a:rPr lang="en-US" dirty="0" smtClean="0"/>
              <a:t>4. Structural considerations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4.1 Frequency vs. geometry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4.2 Discontinuity in geometry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4.3 Vertical, plan geometries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4.4 Stiffer members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4.5 Separation between structures</a:t>
            </a:r>
          </a:p>
          <a:p>
            <a:pPr marL="137160" indent="0">
              <a:buNone/>
            </a:pPr>
            <a:r>
              <a:rPr lang="en-US" dirty="0" smtClean="0"/>
              <a:t>5. Member considerations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5.1 Concrete confinement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5.2 Ductile hinge formation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5.3 Beam-column joints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Considerations </a:t>
            </a:r>
            <a:r>
              <a:rPr lang="en-US" dirty="0" smtClean="0"/>
              <a:t>–5 Separation bet.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en-US" sz="2400" dirty="0" smtClean="0"/>
              <a:t>It is needed </a:t>
            </a:r>
            <a:r>
              <a:rPr lang="en-US" sz="2400" dirty="0"/>
              <a:t>to provide </a:t>
            </a:r>
            <a:endParaRPr lang="en-US" sz="2400" dirty="0" smtClean="0"/>
          </a:p>
          <a:p>
            <a:pPr marL="137160" indent="0">
              <a:buNone/>
            </a:pPr>
            <a:r>
              <a:rPr lang="en-US" sz="2400" dirty="0" smtClean="0"/>
              <a:t>Adequate separation between </a:t>
            </a:r>
          </a:p>
          <a:p>
            <a:pPr marL="137160" indent="0">
              <a:buNone/>
            </a:pPr>
            <a:r>
              <a:rPr lang="en-US" sz="2400" dirty="0" smtClean="0"/>
              <a:t>structures. </a:t>
            </a:r>
          </a:p>
          <a:p>
            <a:pPr marL="137160" indent="0">
              <a:buNone/>
            </a:pPr>
            <a:r>
              <a:rPr lang="en-US" sz="2400" dirty="0" smtClean="0"/>
              <a:t>Lateral displacements </a:t>
            </a:r>
            <a:r>
              <a:rPr lang="en-US" sz="2400" dirty="0"/>
              <a:t>can </a:t>
            </a:r>
            <a:r>
              <a:rPr lang="en-US" sz="2400" dirty="0" smtClean="0"/>
              <a:t>result</a:t>
            </a:r>
          </a:p>
          <a:p>
            <a:pPr marL="13716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structures coming in contact </a:t>
            </a:r>
            <a:endParaRPr lang="en-US" sz="2400" dirty="0" smtClean="0"/>
          </a:p>
          <a:p>
            <a:pPr marL="137160" indent="0">
              <a:buNone/>
            </a:pPr>
            <a:r>
              <a:rPr lang="en-US" sz="2400" dirty="0" smtClean="0"/>
              <a:t>during </a:t>
            </a:r>
            <a:r>
              <a:rPr lang="en-US" sz="2400" dirty="0"/>
              <a:t>an earthquake, </a:t>
            </a:r>
            <a:r>
              <a:rPr lang="en-US" sz="2400" dirty="0" smtClean="0"/>
              <a:t>resulting</a:t>
            </a:r>
          </a:p>
          <a:p>
            <a:pPr marL="137160" indent="0">
              <a:buNone/>
            </a:pPr>
            <a:r>
              <a:rPr lang="en-US" sz="2400" dirty="0" smtClean="0"/>
              <a:t> in </a:t>
            </a:r>
            <a:r>
              <a:rPr lang="en-US" sz="2400" dirty="0"/>
              <a:t>major damage due to </a:t>
            </a:r>
            <a:endParaRPr lang="en-US" sz="2400" dirty="0" smtClean="0"/>
          </a:p>
          <a:p>
            <a:pPr marL="13716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hammering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16" y="1378131"/>
            <a:ext cx="3812765" cy="547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41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Considerations –5 Separation bet.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buildings pound each other, Mexico city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28837"/>
            <a:ext cx="6934200" cy="463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656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Considerations 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 designed for seismic loading must perform in a ductile fashion and </a:t>
            </a:r>
            <a:r>
              <a:rPr lang="en-US" dirty="0" smtClean="0"/>
              <a:t>dissipate energy </a:t>
            </a:r>
            <a:r>
              <a:rPr lang="en-US" dirty="0"/>
              <a:t>in a manner that does not compromise the strength of the structure. Both </a:t>
            </a:r>
            <a:r>
              <a:rPr lang="en-US" dirty="0" smtClean="0"/>
              <a:t>the overall </a:t>
            </a:r>
            <a:r>
              <a:rPr lang="en-US" dirty="0"/>
              <a:t>design and the structural details must be considered to meet this goal.</a:t>
            </a:r>
          </a:p>
        </p:txBody>
      </p:sp>
    </p:spTree>
    <p:extLst>
      <p:ext uri="{BB962C8B-B14F-4D97-AF65-F5344CB8AC3E}">
        <p14:creationId xmlns:p14="http://schemas.microsoft.com/office/powerpoint/2010/main" val="2024024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Member Considerations -</a:t>
            </a:r>
            <a:r>
              <a:rPr lang="en-US" dirty="0" smtClean="0"/>
              <a:t>1 Concrete confinement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When confinement </a:t>
            </a:r>
            <a:r>
              <a:rPr lang="en-US" dirty="0"/>
              <a:t>is </a:t>
            </a:r>
            <a:r>
              <a:rPr lang="en-US" dirty="0" smtClean="0"/>
              <a:t>provided</a:t>
            </a:r>
            <a:r>
              <a:rPr lang="en-US" smtClean="0"/>
              <a:t>, through </a:t>
            </a:r>
            <a:r>
              <a:rPr lang="en-US" dirty="0" smtClean="0">
                <a:solidFill>
                  <a:srgbClr val="FFC000"/>
                </a:solidFill>
              </a:rPr>
              <a:t>closed hoops and spirals</a:t>
            </a:r>
            <a:r>
              <a:rPr lang="en-US" dirty="0" smtClean="0"/>
              <a:t>, </a:t>
            </a:r>
            <a:r>
              <a:rPr lang="en-US" dirty="0"/>
              <a:t>beams and columns can undergo nonlinear cyclic </a:t>
            </a:r>
            <a:r>
              <a:rPr lang="en-US" dirty="0" smtClean="0"/>
              <a:t>bending while </a:t>
            </a:r>
            <a:r>
              <a:rPr lang="en-US" dirty="0"/>
              <a:t>maintaining their flexural strength and without deteriorating due to </a:t>
            </a:r>
            <a:r>
              <a:rPr lang="en-US" dirty="0" smtClean="0"/>
              <a:t>diagonal tension </a:t>
            </a:r>
            <a:r>
              <a:rPr lang="en-US" dirty="0"/>
              <a:t>cracking.</a:t>
            </a:r>
          </a:p>
        </p:txBody>
      </p:sp>
    </p:spTree>
    <p:extLst>
      <p:ext uri="{BB962C8B-B14F-4D97-AF65-F5344CB8AC3E}">
        <p14:creationId xmlns:p14="http://schemas.microsoft.com/office/powerpoint/2010/main" val="3169710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Member Considerations </a:t>
            </a:r>
            <a:r>
              <a:rPr lang="en-US" dirty="0" smtClean="0"/>
              <a:t>-2 Ductile hinge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</a:t>
            </a:r>
            <a:r>
              <a:rPr lang="en-US" dirty="0" smtClean="0"/>
              <a:t>tructures should be proportioned so </a:t>
            </a:r>
            <a:r>
              <a:rPr lang="en-US" dirty="0"/>
              <a:t>that hinges occur at locations that least compromise </a:t>
            </a:r>
            <a:r>
              <a:rPr lang="en-US" dirty="0" smtClean="0"/>
              <a:t>strength.</a:t>
            </a:r>
          </a:p>
          <a:p>
            <a:r>
              <a:rPr lang="en-US" dirty="0"/>
              <a:t>the flexural </a:t>
            </a:r>
            <a:r>
              <a:rPr lang="en-US" dirty="0" smtClean="0"/>
              <a:t>capacity of </a:t>
            </a:r>
            <a:r>
              <a:rPr lang="en-US" dirty="0"/>
              <a:t>the members at a joint </a:t>
            </a:r>
            <a:r>
              <a:rPr lang="en-US" dirty="0" smtClean="0"/>
              <a:t> </a:t>
            </a:r>
            <a:r>
              <a:rPr lang="en-US" dirty="0"/>
              <a:t>should be such that the columns are </a:t>
            </a:r>
            <a:r>
              <a:rPr lang="en-US" dirty="0" smtClean="0"/>
              <a:t>stronger than </a:t>
            </a:r>
            <a:r>
              <a:rPr lang="en-US" dirty="0"/>
              <a:t>the beams</a:t>
            </a:r>
            <a:r>
              <a:rPr lang="en-US" dirty="0" smtClean="0"/>
              <a:t>. </a:t>
            </a:r>
            <a:r>
              <a:rPr lang="en-US" i="1" dirty="0" smtClean="0">
                <a:solidFill>
                  <a:srgbClr val="FFC000"/>
                </a:solidFill>
              </a:rPr>
              <a:t>Strong column-weak beam approach</a:t>
            </a:r>
          </a:p>
          <a:p>
            <a:pPr marL="137160" indent="0">
              <a:buNone/>
            </a:pPr>
            <a:endParaRPr lang="en-US" i="1" dirty="0" smtClean="0">
              <a:solidFill>
                <a:srgbClr val="FFC000"/>
              </a:solidFill>
            </a:endParaRPr>
          </a:p>
          <a:p>
            <a:r>
              <a:rPr lang="en-US" dirty="0"/>
              <a:t>In this way, hinges will form in the beams rather than </a:t>
            </a:r>
            <a:r>
              <a:rPr lang="en-US" dirty="0" smtClean="0"/>
              <a:t>the columns</a:t>
            </a:r>
            <a:r>
              <a:rPr lang="en-US" dirty="0"/>
              <a:t>, minimizing the portion of the structure affected by nonlinear </a:t>
            </a:r>
            <a:r>
              <a:rPr lang="en-US" dirty="0" smtClean="0"/>
              <a:t>behavior and </a:t>
            </a:r>
            <a:r>
              <a:rPr lang="en-US" dirty="0"/>
              <a:t>maintaining the overall vertical load capacity</a:t>
            </a:r>
          </a:p>
        </p:txBody>
      </p:sp>
    </p:spTree>
    <p:extLst>
      <p:ext uri="{BB962C8B-B14F-4D97-AF65-F5344CB8AC3E}">
        <p14:creationId xmlns:p14="http://schemas.microsoft.com/office/powerpoint/2010/main" val="3303950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 Considerations-2</a:t>
            </a:r>
            <a:br>
              <a:rPr lang="en-US" dirty="0" smtClean="0"/>
            </a:br>
            <a:r>
              <a:rPr lang="en-US" sz="2800" dirty="0" smtClean="0"/>
              <a:t>Strong beam-weak column failure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93" y="1540308"/>
            <a:ext cx="6783107" cy="524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494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Member Considerations-2</a:t>
            </a:r>
            <a:br>
              <a:rPr lang="en-US" dirty="0" smtClean="0"/>
            </a:br>
            <a:r>
              <a:rPr lang="en-US" sz="3100" dirty="0" smtClean="0"/>
              <a:t>strong beam-weak column failure</a:t>
            </a:r>
            <a:endParaRPr lang="en-US" sz="31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943429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1828800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Bhuj</a:t>
            </a:r>
            <a:r>
              <a:rPr lang="en-US" sz="2400" dirty="0" smtClean="0"/>
              <a:t>, 2001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441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Member Considerations-2</a:t>
            </a:r>
            <a:br>
              <a:rPr lang="en-US" sz="37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r>
              <a:rPr lang="en-US" sz="28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strong beam-weak column failure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858000" cy="445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951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Member Considerations -2 Ductile hinge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09160"/>
          </a:xfrm>
        </p:spPr>
        <p:txBody>
          <a:bodyPr>
            <a:normAutofit fontScale="92500"/>
          </a:bodyPr>
          <a:lstStyle/>
          <a:p>
            <a:r>
              <a:rPr lang="en-US" dirty="0"/>
              <a:t>When hinges form in a beam</a:t>
            </a:r>
            <a:r>
              <a:rPr lang="en-US" dirty="0" smtClean="0"/>
              <a:t>, the shear that must be carried is determined by the end moments of the member: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Transverse reinforcement must be added to avoid diagonal cracks and maintain a ductile hinge.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80359"/>
            <a:ext cx="3706422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73" y="2880359"/>
            <a:ext cx="37052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216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Member Considerations </a:t>
            </a:r>
            <a:r>
              <a:rPr lang="en-US" dirty="0" smtClean="0"/>
              <a:t>-3 Beam-Column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eam-column </a:t>
            </a:r>
            <a:r>
              <a:rPr lang="en-US" sz="2400" dirty="0"/>
              <a:t>joints </a:t>
            </a:r>
            <a:r>
              <a:rPr lang="en-US" sz="2400" dirty="0" smtClean="0"/>
              <a:t>undergo </a:t>
            </a:r>
            <a:r>
              <a:rPr lang="en-US" sz="2400" dirty="0"/>
              <a:t>high </a:t>
            </a:r>
            <a:r>
              <a:rPr lang="en-US" sz="2400" dirty="0" smtClean="0"/>
              <a:t>shear stresses </a:t>
            </a:r>
            <a:r>
              <a:rPr lang="en-US" sz="2400" dirty="0"/>
              <a:t>because of the change from positive to negative bending in the flexural </a:t>
            </a:r>
            <a:r>
              <a:rPr lang="en-US" sz="2400" dirty="0" smtClean="0"/>
              <a:t>members from one </a:t>
            </a:r>
            <a:r>
              <a:rPr lang="en-US" sz="2400" dirty="0"/>
              <a:t>side of the joint to the other</a:t>
            </a:r>
            <a:r>
              <a:rPr lang="en-US" sz="2400" dirty="0" smtClean="0"/>
              <a:t>,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It must be ensured </a:t>
            </a:r>
            <a:r>
              <a:rPr lang="en-US" sz="2400" dirty="0"/>
              <a:t>that joints not only have adequate strength but are also </a:t>
            </a:r>
            <a:r>
              <a:rPr lang="en-US" sz="2400" dirty="0" smtClean="0"/>
              <a:t>constructible. 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81350"/>
            <a:ext cx="21907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17" y="2847975"/>
            <a:ext cx="26479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74" y="3181350"/>
            <a:ext cx="23336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18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considered ground accelerations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Regions adjacent to active fault lines are the most prone to experience earthquakes.</a:t>
            </a:r>
          </a:p>
          <a:p>
            <a:r>
              <a:rPr lang="en-US" dirty="0" smtClean="0"/>
              <a:t>Maps show </a:t>
            </a:r>
            <a:r>
              <a:rPr lang="en-US" dirty="0"/>
              <a:t>the </a:t>
            </a:r>
            <a:r>
              <a:rPr lang="en-US" i="1" u="sng" dirty="0">
                <a:solidFill>
                  <a:srgbClr val="FFC000"/>
                </a:solidFill>
              </a:rPr>
              <a:t>maximum </a:t>
            </a:r>
            <a:r>
              <a:rPr lang="en-US" i="1" u="sng" dirty="0" smtClean="0">
                <a:solidFill>
                  <a:srgbClr val="FFC000"/>
                </a:solidFill>
              </a:rPr>
              <a:t>ground acceleration</a:t>
            </a:r>
            <a:r>
              <a:rPr lang="en-US" u="sng" dirty="0" smtClean="0"/>
              <a:t>, </a:t>
            </a:r>
            <a:r>
              <a:rPr lang="en-US" i="1" u="sng" dirty="0" smtClean="0">
                <a:solidFill>
                  <a:srgbClr val="FFC000"/>
                </a:solidFill>
              </a:rPr>
              <a:t>S </a:t>
            </a:r>
            <a:r>
              <a:rPr lang="en-US" i="1" u="sng" dirty="0" err="1" smtClean="0">
                <a:solidFill>
                  <a:srgbClr val="FFC000"/>
                </a:solidFill>
              </a:rPr>
              <a:t>s</a:t>
            </a:r>
            <a:r>
              <a:rPr lang="en-US" i="1" u="sng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expressed </a:t>
            </a:r>
            <a:r>
              <a:rPr lang="en-US" dirty="0"/>
              <a:t>as a </a:t>
            </a:r>
            <a:r>
              <a:rPr lang="en-US" dirty="0" smtClean="0"/>
              <a:t>% </a:t>
            </a:r>
            <a:r>
              <a:rPr lang="en-US" dirty="0"/>
              <a:t>of gravity, </a:t>
            </a:r>
            <a:r>
              <a:rPr lang="en-US" dirty="0" smtClean="0"/>
              <a:t>represent the </a:t>
            </a:r>
            <a:r>
              <a:rPr lang="en-US" dirty="0"/>
              <a:t>expected peak acceleration of a single-degree-of-freedom system with a 0.2 </a:t>
            </a:r>
            <a:r>
              <a:rPr lang="en-US" dirty="0" smtClean="0"/>
              <a:t>sec period </a:t>
            </a:r>
            <a:r>
              <a:rPr lang="en-US" dirty="0"/>
              <a:t>and 5 percent of critical </a:t>
            </a:r>
            <a:r>
              <a:rPr lang="en-US" dirty="0" smtClean="0"/>
              <a:t>damping; known </a:t>
            </a:r>
            <a:r>
              <a:rPr lang="en-US" dirty="0"/>
              <a:t>as the </a:t>
            </a:r>
            <a:r>
              <a:rPr lang="en-US" i="1" u="sng" dirty="0">
                <a:solidFill>
                  <a:srgbClr val="FFC000"/>
                </a:solidFill>
              </a:rPr>
              <a:t>0</a:t>
            </a:r>
            <a:r>
              <a:rPr lang="en-US" u="sng" dirty="0">
                <a:solidFill>
                  <a:srgbClr val="FFC000"/>
                </a:solidFill>
              </a:rPr>
              <a:t>.</a:t>
            </a:r>
            <a:r>
              <a:rPr lang="en-US" i="1" u="sng" dirty="0">
                <a:solidFill>
                  <a:srgbClr val="FFC000"/>
                </a:solidFill>
              </a:rPr>
              <a:t>2 sec spectral </a:t>
            </a:r>
            <a:r>
              <a:rPr lang="en-US" i="1" u="sng" dirty="0" smtClean="0">
                <a:solidFill>
                  <a:srgbClr val="FFC000"/>
                </a:solidFill>
              </a:rPr>
              <a:t>response acceleration </a:t>
            </a:r>
            <a:r>
              <a:rPr lang="en-US" i="1" u="sng" dirty="0" err="1" smtClean="0">
                <a:solidFill>
                  <a:srgbClr val="FFC000"/>
                </a:solidFill>
              </a:rPr>
              <a:t>Ss</a:t>
            </a:r>
            <a:r>
              <a:rPr lang="en-US" i="1" dirty="0" smtClean="0"/>
              <a:t> </a:t>
            </a:r>
            <a:r>
              <a:rPr lang="en-US" dirty="0"/>
              <a:t>(subscript </a:t>
            </a:r>
            <a:r>
              <a:rPr lang="en-US" i="1" dirty="0"/>
              <a:t>S </a:t>
            </a:r>
            <a:r>
              <a:rPr lang="en-US" dirty="0"/>
              <a:t>for </a:t>
            </a:r>
            <a:r>
              <a:rPr lang="en-US" i="1" dirty="0"/>
              <a:t>short </a:t>
            </a:r>
            <a:r>
              <a:rPr lang="en-US" dirty="0"/>
              <a:t>period), </a:t>
            </a:r>
            <a:endParaRPr lang="en-US" dirty="0" smtClean="0"/>
          </a:p>
          <a:p>
            <a:r>
              <a:rPr lang="en-US" i="1" dirty="0" err="1" smtClean="0">
                <a:solidFill>
                  <a:srgbClr val="FFC000"/>
                </a:solidFill>
              </a:rPr>
              <a:t>Ss</a:t>
            </a:r>
            <a:r>
              <a:rPr lang="en-US" dirty="0" smtClean="0"/>
              <a:t> </a:t>
            </a:r>
            <a:r>
              <a:rPr lang="en-US" dirty="0"/>
              <a:t>is used, along with the </a:t>
            </a:r>
            <a:r>
              <a:rPr lang="en-US" u="sng" dirty="0">
                <a:solidFill>
                  <a:srgbClr val="FFC000"/>
                </a:solidFill>
              </a:rPr>
              <a:t>1.0 sec </a:t>
            </a:r>
            <a:r>
              <a:rPr lang="en-US" u="sng" dirty="0" smtClean="0">
                <a:solidFill>
                  <a:srgbClr val="FFC000"/>
                </a:solidFill>
              </a:rPr>
              <a:t>spectral response </a:t>
            </a:r>
            <a:r>
              <a:rPr lang="en-US" u="sng" dirty="0">
                <a:solidFill>
                  <a:srgbClr val="FFC000"/>
                </a:solidFill>
              </a:rPr>
              <a:t>acceleration </a:t>
            </a:r>
            <a:r>
              <a:rPr lang="en-US" i="1" u="sng" dirty="0">
                <a:solidFill>
                  <a:srgbClr val="FFC000"/>
                </a:solidFill>
              </a:rPr>
              <a:t>S </a:t>
            </a:r>
            <a:r>
              <a:rPr lang="en-US" sz="2100" u="sng" dirty="0" smtClean="0">
                <a:solidFill>
                  <a:srgbClr val="FFC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/>
              <a:t>(mapped in a similar manner), to establish the loading </a:t>
            </a:r>
            <a:r>
              <a:rPr lang="en-US" dirty="0" smtClean="0"/>
              <a:t>criteria for </a:t>
            </a:r>
            <a:r>
              <a:rPr lang="en-US" dirty="0"/>
              <a:t>seismic design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Accelerations </a:t>
            </a:r>
            <a:r>
              <a:rPr lang="en-US" i="1" dirty="0">
                <a:solidFill>
                  <a:srgbClr val="FFC000"/>
                </a:solidFill>
              </a:rPr>
              <a:t>S </a:t>
            </a:r>
            <a:r>
              <a:rPr lang="en-US" sz="1900" i="1" dirty="0" err="1">
                <a:solidFill>
                  <a:srgbClr val="FFC000"/>
                </a:solidFill>
              </a:rPr>
              <a:t>S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FFC000"/>
                </a:solidFill>
              </a:rPr>
              <a:t>S </a:t>
            </a:r>
            <a:r>
              <a:rPr lang="en-US" sz="21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are based on historical records and </a:t>
            </a:r>
            <a:r>
              <a:rPr lang="en-US" dirty="0" smtClean="0"/>
              <a:t>local geology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23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Member Considerations -3 Beam-Column Joint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25526"/>
            <a:ext cx="649153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526568"/>
            <a:ext cx="7380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Congestion of reinforcement at a girder-column joint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871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466222" y="2408824"/>
            <a:ext cx="600275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8213" y="1681162"/>
            <a:ext cx="68770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5800" y="224245"/>
            <a:ext cx="21431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FFC000"/>
                </a:solidFill>
              </a:rPr>
              <a:t>Seismic Map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1828800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Showing</a:t>
            </a:r>
          </a:p>
          <a:p>
            <a:r>
              <a:rPr lang="en-US" sz="2400" i="1" dirty="0" err="1" smtClean="0">
                <a:solidFill>
                  <a:srgbClr val="FFC000"/>
                </a:solidFill>
              </a:rPr>
              <a:t>Ss</a:t>
            </a:r>
            <a:endParaRPr lang="en-US" sz="2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/>
              <a:t>As the ground moves, inertia tends to </a:t>
            </a:r>
            <a:r>
              <a:rPr lang="en-US" dirty="0" smtClean="0"/>
              <a:t>keep structures </a:t>
            </a:r>
            <a:r>
              <a:rPr lang="en-US" dirty="0"/>
              <a:t>in </a:t>
            </a:r>
            <a:r>
              <a:rPr lang="en-US" dirty="0" smtClean="0"/>
              <a:t>place, </a:t>
            </a:r>
            <a:r>
              <a:rPr lang="en-US" dirty="0"/>
              <a:t>resulting in the imposition of displacements and </a:t>
            </a:r>
            <a:r>
              <a:rPr lang="en-US" dirty="0" smtClean="0"/>
              <a:t>forces that </a:t>
            </a:r>
            <a:r>
              <a:rPr lang="en-US" dirty="0"/>
              <a:t>can have catastrophic results. 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721055" cy="308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4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Although </a:t>
            </a:r>
            <a:r>
              <a:rPr lang="en-US" u="sng" dirty="0">
                <a:solidFill>
                  <a:srgbClr val="FFC000"/>
                </a:solidFill>
              </a:rPr>
              <a:t>peak acceleration </a:t>
            </a:r>
            <a:r>
              <a:rPr lang="en-US" dirty="0"/>
              <a:t>is an important design parameter, </a:t>
            </a:r>
            <a:r>
              <a:rPr lang="en-US" dirty="0" smtClean="0"/>
              <a:t>the </a:t>
            </a:r>
            <a:r>
              <a:rPr lang="en-US" u="sng" dirty="0" smtClean="0">
                <a:solidFill>
                  <a:srgbClr val="FFC000"/>
                </a:solidFill>
              </a:rPr>
              <a:t>frequency </a:t>
            </a:r>
            <a:r>
              <a:rPr lang="en-US" u="sng" dirty="0">
                <a:solidFill>
                  <a:srgbClr val="FFC000"/>
                </a:solidFill>
              </a:rPr>
              <a:t>characteristics </a:t>
            </a:r>
            <a:r>
              <a:rPr lang="en-US" dirty="0"/>
              <a:t>and </a:t>
            </a:r>
            <a:r>
              <a:rPr lang="en-US" u="sng" dirty="0">
                <a:solidFill>
                  <a:srgbClr val="FFC000"/>
                </a:solidFill>
              </a:rPr>
              <a:t>duration of an earthquake </a:t>
            </a:r>
            <a:r>
              <a:rPr lang="en-US" dirty="0"/>
              <a:t>are also important; the </a:t>
            </a:r>
            <a:r>
              <a:rPr lang="en-US" dirty="0" smtClean="0"/>
              <a:t>closer the </a:t>
            </a:r>
            <a:r>
              <a:rPr lang="en-US" dirty="0"/>
              <a:t>frequency of the earthquake motion is to the natural frequency of a structure </a:t>
            </a:r>
            <a:r>
              <a:rPr lang="en-US" dirty="0" smtClean="0"/>
              <a:t>and the </a:t>
            </a:r>
            <a:r>
              <a:rPr lang="en-US" dirty="0"/>
              <a:t>longer the duration of the earthquake, the greater the potential for damage.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purpose of seismic design is to proportion structures so that they can withstand the displacements and the forces induced by the ground motion.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goal of </a:t>
            </a:r>
            <a:r>
              <a:rPr lang="en-US" dirty="0"/>
              <a:t>earthquake </a:t>
            </a:r>
            <a:r>
              <a:rPr lang="en-US" dirty="0" smtClean="0"/>
              <a:t>design </a:t>
            </a:r>
            <a:r>
              <a:rPr lang="en-US" dirty="0"/>
              <a:t>has been to construct buildings that will </a:t>
            </a:r>
            <a:r>
              <a:rPr lang="en-US" dirty="0" smtClean="0"/>
              <a:t>withstand </a:t>
            </a:r>
            <a:r>
              <a:rPr lang="en-US" i="1" dirty="0" smtClean="0"/>
              <a:t>moderate </a:t>
            </a:r>
            <a:r>
              <a:rPr lang="en-US" i="1" dirty="0"/>
              <a:t>earthquakes without damage and  </a:t>
            </a:r>
            <a:r>
              <a:rPr lang="en-US" i="1" dirty="0" smtClean="0"/>
              <a:t>     severe </a:t>
            </a:r>
            <a:r>
              <a:rPr lang="en-US" i="1" dirty="0"/>
              <a:t>earthquakes without collapse</a:t>
            </a:r>
            <a:r>
              <a:rPr lang="en-US" dirty="0" smtClean="0"/>
              <a:t>.</a:t>
            </a:r>
          </a:p>
          <a:p>
            <a:r>
              <a:rPr lang="en-US" dirty="0"/>
              <a:t>Without careful design, forces </a:t>
            </a:r>
            <a:r>
              <a:rPr lang="en-US" dirty="0" smtClean="0"/>
              <a:t>and displacements </a:t>
            </a:r>
            <a:r>
              <a:rPr lang="en-US" dirty="0"/>
              <a:t>can be concentrated in </a:t>
            </a:r>
            <a:r>
              <a:rPr lang="en-US" dirty="0" smtClean="0"/>
              <a:t>portions of </a:t>
            </a:r>
            <a:r>
              <a:rPr lang="en-US" dirty="0"/>
              <a:t>a structure that are not capable of providing adequate strength or ductility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smtClean="0">
                <a:solidFill>
                  <a:srgbClr val="FFC000"/>
                </a:solidFill>
              </a:rPr>
              <a:t>Structural Considerations</a:t>
            </a:r>
          </a:p>
          <a:p>
            <a:r>
              <a:rPr lang="en-US" dirty="0" smtClean="0"/>
              <a:t>- </a:t>
            </a:r>
            <a:r>
              <a:rPr lang="en-US" dirty="0" smtClean="0">
                <a:solidFill>
                  <a:srgbClr val="FFC000"/>
                </a:solidFill>
              </a:rPr>
              <a:t>Member Considerations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Considerations –1 Frequency vs.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arthquake response depends </a:t>
            </a:r>
            <a:r>
              <a:rPr lang="en-US" dirty="0"/>
              <a:t>strongly on the geometric properties of a structure, especially </a:t>
            </a:r>
            <a:r>
              <a:rPr lang="en-US" dirty="0">
                <a:solidFill>
                  <a:srgbClr val="FFC000"/>
                </a:solidFill>
              </a:rPr>
              <a:t>height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Tall</a:t>
            </a:r>
            <a:r>
              <a:rPr lang="en-US" dirty="0"/>
              <a:t> </a:t>
            </a:r>
            <a:r>
              <a:rPr lang="en-US" dirty="0" smtClean="0"/>
              <a:t>buildings </a:t>
            </a:r>
            <a:r>
              <a:rPr lang="en-US" dirty="0"/>
              <a:t>respond more strongly to long-period (low-frequency) ground motion, while</a:t>
            </a:r>
          </a:p>
          <a:p>
            <a:r>
              <a:rPr lang="en-US" dirty="0"/>
              <a:t>S</a:t>
            </a:r>
            <a:r>
              <a:rPr lang="en-US" dirty="0" smtClean="0"/>
              <a:t>hort </a:t>
            </a:r>
            <a:r>
              <a:rPr lang="en-US" dirty="0"/>
              <a:t>buildings respond more strongly to short-period (high-frequency) ground motion.</a:t>
            </a:r>
          </a:p>
        </p:txBody>
      </p:sp>
    </p:spTree>
    <p:extLst>
      <p:ext uri="{BB962C8B-B14F-4D97-AF65-F5344CB8AC3E}">
        <p14:creationId xmlns:p14="http://schemas.microsoft.com/office/powerpoint/2010/main" val="22390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Considerations </a:t>
            </a:r>
            <a:r>
              <a:rPr lang="en-US" dirty="0" smtClean="0"/>
              <a:t>–1 Frequency </a:t>
            </a:r>
            <a:r>
              <a:rPr lang="en-US" dirty="0"/>
              <a:t>vs.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/>
              <a:t>The taller a structure, the more susceptible it is to the effects of higher modes of </a:t>
            </a:r>
            <a:r>
              <a:rPr lang="en-US" dirty="0" smtClean="0"/>
              <a:t>vibration, which </a:t>
            </a:r>
            <a:r>
              <a:rPr lang="en-US" dirty="0"/>
              <a:t>are generally additive to the effects of the lower modes and tend to </a:t>
            </a:r>
            <a:r>
              <a:rPr lang="en-US" dirty="0" smtClean="0"/>
              <a:t>have the </a:t>
            </a:r>
            <a:r>
              <a:rPr lang="en-US" dirty="0"/>
              <a:t>greatest influence on the upper stories.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9913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9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931</TotalTime>
  <Words>1033</Words>
  <Application>Microsoft Office PowerPoint</Application>
  <PresentationFormat>On-screen Show (4:3)</PresentationFormat>
  <Paragraphs>124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Earthquake resistant buildings </vt:lpstr>
      <vt:lpstr>Earthquake resistant buildings </vt:lpstr>
      <vt:lpstr>Maximum considered ground accelerations</vt:lpstr>
      <vt:lpstr>Map</vt:lpstr>
      <vt:lpstr>Basic principle</vt:lpstr>
      <vt:lpstr>Design parameters</vt:lpstr>
      <vt:lpstr>Structural Response</vt:lpstr>
      <vt:lpstr>Structural Considerations –1 Frequency vs. geometry</vt:lpstr>
      <vt:lpstr>Structural Considerations –1 Frequency vs. geometry</vt:lpstr>
      <vt:lpstr>Structural Considerations –1 Frequency vs. geometry</vt:lpstr>
      <vt:lpstr>Structural Considerations –2 Discontinuity in geometry</vt:lpstr>
      <vt:lpstr>Structural Considerations –2 Discontinuity in geometry</vt:lpstr>
      <vt:lpstr>Structural Considerations –2 Discontinuity in geometry</vt:lpstr>
      <vt:lpstr>Structural Considerations –2 Discontinuity in geometry</vt:lpstr>
      <vt:lpstr>Structural Considerations –2 Discontinuity in geometry</vt:lpstr>
      <vt:lpstr>Structural Considerations –2 Discontinuity in geometry</vt:lpstr>
      <vt:lpstr>Structural Considerations –3 Vertical, plan Irregularities</vt:lpstr>
      <vt:lpstr>Structural Considerations –3 Vertical, plan Irregularities</vt:lpstr>
      <vt:lpstr>Structural Considerations –4 Stiffer Members</vt:lpstr>
      <vt:lpstr>Structural Considerations –5 Separation bet. structures</vt:lpstr>
      <vt:lpstr>Structural Considerations –5 Separation bet. structures</vt:lpstr>
      <vt:lpstr>Member Considerations -1</vt:lpstr>
      <vt:lpstr>Member Considerations -1 Concrete confinement</vt:lpstr>
      <vt:lpstr>Member Considerations -2 Ductile hinge formation</vt:lpstr>
      <vt:lpstr>Member Considerations-2 Strong beam-weak column failure</vt:lpstr>
      <vt:lpstr>Member Considerations-2 strong beam-weak column failure</vt:lpstr>
      <vt:lpstr>Member Considerations-2 strong beam-weak column failure</vt:lpstr>
      <vt:lpstr>Member Considerations -2 Ductile hinge formation</vt:lpstr>
      <vt:lpstr>Member Considerations -3 Beam-Column Joint</vt:lpstr>
      <vt:lpstr>Member Considerations -3 Beam-Column Joint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resistant buildings</dc:title>
  <dc:creator>Bayan</dc:creator>
  <cp:lastModifiedBy>Bayan</cp:lastModifiedBy>
  <cp:revision>36</cp:revision>
  <dcterms:created xsi:type="dcterms:W3CDTF">2017-12-25T16:40:02Z</dcterms:created>
  <dcterms:modified xsi:type="dcterms:W3CDTF">2018-02-26T13:48:21Z</dcterms:modified>
</cp:coreProperties>
</file>